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4"/>
  </p:notesMasterIdLst>
  <p:sldIdLst>
    <p:sldId id="263" r:id="rId3"/>
    <p:sldId id="265" r:id="rId4"/>
    <p:sldId id="267" r:id="rId5"/>
    <p:sldId id="269" r:id="rId6"/>
    <p:sldId id="257" r:id="rId7"/>
    <p:sldId id="270" r:id="rId8"/>
    <p:sldId id="271" r:id="rId9"/>
    <p:sldId id="258" r:id="rId10"/>
    <p:sldId id="259" r:id="rId11"/>
    <p:sldId id="272" r:id="rId12"/>
    <p:sldId id="273" r:id="rId13"/>
    <p:sldId id="274" r:id="rId14"/>
    <p:sldId id="275" r:id="rId15"/>
    <p:sldId id="281" r:id="rId16"/>
    <p:sldId id="285" r:id="rId17"/>
    <p:sldId id="286" r:id="rId18"/>
    <p:sldId id="287" r:id="rId19"/>
    <p:sldId id="288" r:id="rId20"/>
    <p:sldId id="290" r:id="rId21"/>
    <p:sldId id="292" r:id="rId22"/>
    <p:sldId id="264" r:id="rId23"/>
    <p:sldId id="260" r:id="rId25"/>
    <p:sldId id="261" r:id="rId26"/>
    <p:sldId id="293" r:id="rId27"/>
    <p:sldId id="294" r:id="rId28"/>
    <p:sldId id="295" r:id="rId29"/>
    <p:sldId id="296" r:id="rId30"/>
    <p:sldId id="297" r:id="rId31"/>
    <p:sldId id="298" r:id="rId32"/>
    <p:sldId id="299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6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8306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1" autoAdjust="0"/>
    <p:restoredTop sz="94660"/>
  </p:normalViewPr>
  <p:slideViewPr>
    <p:cSldViewPr snapToGrid="0" showGuides="1">
      <p:cViewPr varScale="1">
        <p:scale>
          <a:sx n="53" d="100"/>
          <a:sy n="53" d="100"/>
        </p:scale>
        <p:origin x="180" y="54"/>
      </p:cViewPr>
      <p:guideLst>
        <p:guide orient="horz" pos="2160"/>
        <p:guide pos="386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6" Type="http://schemas.openxmlformats.org/officeDocument/2006/relationships/tableStyles" Target="tableStyles.xml"/><Relationship Id="rId35" Type="http://schemas.openxmlformats.org/officeDocument/2006/relationships/viewProps" Target="viewProps.xml"/><Relationship Id="rId34" Type="http://schemas.openxmlformats.org/officeDocument/2006/relationships/presProps" Target="presProps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notesMaster" Target="notesMasters/notesMaster1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1.png"/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5.png"/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2.png"/><Relationship Id="rId3" Type="http://schemas.openxmlformats.org/officeDocument/2006/relationships/image" Target="../media/image17.png"/><Relationship Id="rId2" Type="http://schemas.openxmlformats.org/officeDocument/2006/relationships/image" Target="../media/image14.png"/><Relationship Id="rId1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1.png"/><Relationship Id="rId1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image" Target="../media/image50.png"/><Relationship Id="rId8" Type="http://schemas.openxmlformats.org/officeDocument/2006/relationships/image" Target="../media/image49.png"/><Relationship Id="rId7" Type="http://schemas.openxmlformats.org/officeDocument/2006/relationships/image" Target="../media/image48.png"/><Relationship Id="rId6" Type="http://schemas.openxmlformats.org/officeDocument/2006/relationships/image" Target="../media/image47.jpeg"/><Relationship Id="rId5" Type="http://schemas.openxmlformats.org/officeDocument/2006/relationships/image" Target="../media/image46.png"/><Relationship Id="rId4" Type="http://schemas.openxmlformats.org/officeDocument/2006/relationships/image" Target="../media/image45.jpeg"/><Relationship Id="rId3" Type="http://schemas.openxmlformats.org/officeDocument/2006/relationships/image" Target="../media/image44.png"/><Relationship Id="rId20" Type="http://schemas.openxmlformats.org/officeDocument/2006/relationships/notesSlide" Target="../notesSlides/notesSlide1.xml"/><Relationship Id="rId2" Type="http://schemas.openxmlformats.org/officeDocument/2006/relationships/image" Target="../media/image43.jpeg"/><Relationship Id="rId19" Type="http://schemas.openxmlformats.org/officeDocument/2006/relationships/slideLayout" Target="../slideLayouts/slideLayout2.xml"/><Relationship Id="rId18" Type="http://schemas.openxmlformats.org/officeDocument/2006/relationships/image" Target="../media/image59.jpeg"/><Relationship Id="rId17" Type="http://schemas.openxmlformats.org/officeDocument/2006/relationships/image" Target="../media/image58.jpeg"/><Relationship Id="rId16" Type="http://schemas.openxmlformats.org/officeDocument/2006/relationships/image" Target="../media/image57.jpeg"/><Relationship Id="rId15" Type="http://schemas.openxmlformats.org/officeDocument/2006/relationships/image" Target="../media/image56.png"/><Relationship Id="rId14" Type="http://schemas.openxmlformats.org/officeDocument/2006/relationships/image" Target="../media/image55.png"/><Relationship Id="rId13" Type="http://schemas.openxmlformats.org/officeDocument/2006/relationships/image" Target="../media/image54.png"/><Relationship Id="rId12" Type="http://schemas.openxmlformats.org/officeDocument/2006/relationships/image" Target="../media/image53.jpeg"/><Relationship Id="rId11" Type="http://schemas.openxmlformats.org/officeDocument/2006/relationships/image" Target="../media/image52.jpeg"/><Relationship Id="rId10" Type="http://schemas.openxmlformats.org/officeDocument/2006/relationships/image" Target="../media/image51.jpeg"/><Relationship Id="rId1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image" Target="../media/image49.png"/><Relationship Id="rId8" Type="http://schemas.openxmlformats.org/officeDocument/2006/relationships/image" Target="../media/image46.png"/><Relationship Id="rId7" Type="http://schemas.openxmlformats.org/officeDocument/2006/relationships/image" Target="../media/image44.png"/><Relationship Id="rId6" Type="http://schemas.openxmlformats.org/officeDocument/2006/relationships/image" Target="../media/image42.png"/><Relationship Id="rId5" Type="http://schemas.openxmlformats.org/officeDocument/2006/relationships/image" Target="../media/image64.jpeg"/><Relationship Id="rId4" Type="http://schemas.openxmlformats.org/officeDocument/2006/relationships/image" Target="../media/image63.jpeg"/><Relationship Id="rId3" Type="http://schemas.openxmlformats.org/officeDocument/2006/relationships/image" Target="../media/image62.jpeg"/><Relationship Id="rId2" Type="http://schemas.openxmlformats.org/officeDocument/2006/relationships/image" Target="../media/image61.jpeg"/><Relationship Id="rId19" Type="http://schemas.openxmlformats.org/officeDocument/2006/relationships/slideLayout" Target="../slideLayouts/slideLayout2.xml"/><Relationship Id="rId18" Type="http://schemas.openxmlformats.org/officeDocument/2006/relationships/image" Target="../media/image56.png"/><Relationship Id="rId17" Type="http://schemas.openxmlformats.org/officeDocument/2006/relationships/image" Target="../media/image55.png"/><Relationship Id="rId16" Type="http://schemas.openxmlformats.org/officeDocument/2006/relationships/image" Target="../media/image54.png"/><Relationship Id="rId15" Type="http://schemas.openxmlformats.org/officeDocument/2006/relationships/image" Target="../media/image50.png"/><Relationship Id="rId14" Type="http://schemas.openxmlformats.org/officeDocument/2006/relationships/image" Target="../media/image68.jpeg"/><Relationship Id="rId13" Type="http://schemas.openxmlformats.org/officeDocument/2006/relationships/image" Target="../media/image67.jpeg"/><Relationship Id="rId12" Type="http://schemas.openxmlformats.org/officeDocument/2006/relationships/image" Target="../media/image66.jpeg"/><Relationship Id="rId11" Type="http://schemas.openxmlformats.org/officeDocument/2006/relationships/image" Target="../media/image65.jpeg"/><Relationship Id="rId10" Type="http://schemas.openxmlformats.org/officeDocument/2006/relationships/image" Target="../media/image48.png"/><Relationship Id="rId1" Type="http://schemas.openxmlformats.org/officeDocument/2006/relationships/image" Target="../media/image60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0.png"/><Relationship Id="rId1" Type="http://schemas.openxmlformats.org/officeDocument/2006/relationships/image" Target="../media/image69.png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image" Target="../media/image50.png"/><Relationship Id="rId8" Type="http://schemas.openxmlformats.org/officeDocument/2006/relationships/image" Target="../media/image49.png"/><Relationship Id="rId7" Type="http://schemas.openxmlformats.org/officeDocument/2006/relationships/image" Target="../media/image48.png"/><Relationship Id="rId6" Type="http://schemas.openxmlformats.org/officeDocument/2006/relationships/image" Target="../media/image47.jpeg"/><Relationship Id="rId5" Type="http://schemas.openxmlformats.org/officeDocument/2006/relationships/image" Target="../media/image46.png"/><Relationship Id="rId4" Type="http://schemas.openxmlformats.org/officeDocument/2006/relationships/image" Target="../media/image45.jpeg"/><Relationship Id="rId3" Type="http://schemas.openxmlformats.org/officeDocument/2006/relationships/image" Target="../media/image44.png"/><Relationship Id="rId20" Type="http://schemas.openxmlformats.org/officeDocument/2006/relationships/notesSlide" Target="../notesSlides/notesSlide2.xml"/><Relationship Id="rId2" Type="http://schemas.openxmlformats.org/officeDocument/2006/relationships/image" Target="../media/image43.jpeg"/><Relationship Id="rId19" Type="http://schemas.openxmlformats.org/officeDocument/2006/relationships/slideLayout" Target="../slideLayouts/slideLayout2.xml"/><Relationship Id="rId18" Type="http://schemas.openxmlformats.org/officeDocument/2006/relationships/image" Target="../media/image59.jpeg"/><Relationship Id="rId17" Type="http://schemas.openxmlformats.org/officeDocument/2006/relationships/image" Target="../media/image58.jpeg"/><Relationship Id="rId16" Type="http://schemas.openxmlformats.org/officeDocument/2006/relationships/image" Target="../media/image57.jpeg"/><Relationship Id="rId15" Type="http://schemas.openxmlformats.org/officeDocument/2006/relationships/image" Target="../media/image56.png"/><Relationship Id="rId14" Type="http://schemas.openxmlformats.org/officeDocument/2006/relationships/image" Target="../media/image55.png"/><Relationship Id="rId13" Type="http://schemas.openxmlformats.org/officeDocument/2006/relationships/image" Target="../media/image54.png"/><Relationship Id="rId12" Type="http://schemas.openxmlformats.org/officeDocument/2006/relationships/image" Target="../media/image53.jpeg"/><Relationship Id="rId11" Type="http://schemas.openxmlformats.org/officeDocument/2006/relationships/image" Target="../media/image52.jpeg"/><Relationship Id="rId10" Type="http://schemas.openxmlformats.org/officeDocument/2006/relationships/image" Target="../media/image51.jpeg"/><Relationship Id="rId1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9" Type="http://schemas.openxmlformats.org/officeDocument/2006/relationships/image" Target="../media/image49.png"/><Relationship Id="rId8" Type="http://schemas.openxmlformats.org/officeDocument/2006/relationships/image" Target="../media/image46.png"/><Relationship Id="rId7" Type="http://schemas.openxmlformats.org/officeDocument/2006/relationships/image" Target="../media/image44.png"/><Relationship Id="rId6" Type="http://schemas.openxmlformats.org/officeDocument/2006/relationships/image" Target="../media/image42.png"/><Relationship Id="rId5" Type="http://schemas.openxmlformats.org/officeDocument/2006/relationships/image" Target="../media/image64.jpeg"/><Relationship Id="rId4" Type="http://schemas.openxmlformats.org/officeDocument/2006/relationships/image" Target="../media/image63.jpeg"/><Relationship Id="rId3" Type="http://schemas.openxmlformats.org/officeDocument/2006/relationships/image" Target="../media/image62.jpeg"/><Relationship Id="rId2" Type="http://schemas.openxmlformats.org/officeDocument/2006/relationships/image" Target="../media/image61.jpeg"/><Relationship Id="rId19" Type="http://schemas.openxmlformats.org/officeDocument/2006/relationships/slideLayout" Target="../slideLayouts/slideLayout2.xml"/><Relationship Id="rId18" Type="http://schemas.openxmlformats.org/officeDocument/2006/relationships/image" Target="../media/image56.png"/><Relationship Id="rId17" Type="http://schemas.openxmlformats.org/officeDocument/2006/relationships/image" Target="../media/image55.png"/><Relationship Id="rId16" Type="http://schemas.openxmlformats.org/officeDocument/2006/relationships/image" Target="../media/image54.png"/><Relationship Id="rId15" Type="http://schemas.openxmlformats.org/officeDocument/2006/relationships/image" Target="../media/image50.png"/><Relationship Id="rId14" Type="http://schemas.openxmlformats.org/officeDocument/2006/relationships/image" Target="../media/image68.jpeg"/><Relationship Id="rId13" Type="http://schemas.openxmlformats.org/officeDocument/2006/relationships/image" Target="../media/image67.jpeg"/><Relationship Id="rId12" Type="http://schemas.openxmlformats.org/officeDocument/2006/relationships/image" Target="../media/image66.jpeg"/><Relationship Id="rId11" Type="http://schemas.openxmlformats.org/officeDocument/2006/relationships/image" Target="../media/image65.jpeg"/><Relationship Id="rId10" Type="http://schemas.openxmlformats.org/officeDocument/2006/relationships/image" Target="../media/image48.png"/><Relationship Id="rId1" Type="http://schemas.openxmlformats.org/officeDocument/2006/relationships/image" Target="../media/image60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2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3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86230" y="1650365"/>
            <a:ext cx="9144000" cy="883920"/>
          </a:xfrm>
        </p:spPr>
        <p:txBody>
          <a:bodyPr/>
          <a:lstStyle/>
          <a:p>
            <a:r>
              <a:rPr lang="de-DE" altLang="en-US" sz="4000" dirty="0">
                <a:latin typeface="Calibri" panose="020F0502020204030204" charset="0"/>
              </a:rPr>
              <a:t>Nail Melanoma Project</a:t>
            </a:r>
            <a:endParaRPr lang="de-DE" altLang="en-US" sz="4000" dirty="0">
              <a:latin typeface="Calibri" panose="020F0502020204030204" charset="0"/>
            </a:endParaRPr>
          </a:p>
        </p:txBody>
      </p:sp>
      <p:pic>
        <p:nvPicPr>
          <p:cNvPr id="12" name="Picture 11"/>
          <p:cNvPicPr/>
          <p:nvPr/>
        </p:nvPicPr>
        <p:blipFill>
          <a:blip r:embed="rId1"/>
          <a:stretch>
            <a:fillRect/>
          </a:stretch>
        </p:blipFill>
        <p:spPr>
          <a:xfrm>
            <a:off x="-37147" y="-27940"/>
            <a:ext cx="3305175" cy="1447800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260985" y="5078095"/>
            <a:ext cx="3386455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de-DE" altLang="en-US" sz="1600" b="1">
              <a:latin typeface="Calibri" panose="020F0502020204030204" charset="0"/>
            </a:endParaRPr>
          </a:p>
          <a:p>
            <a:r>
              <a:rPr lang="de-DE" altLang="en-US" sz="1600" b="1">
                <a:latin typeface="Calibri" panose="020F0502020204030204" charset="0"/>
              </a:rPr>
              <a:t>Supervisor:</a:t>
            </a:r>
            <a:r>
              <a:rPr lang="de-DE" altLang="en-US" sz="1600">
                <a:latin typeface="Calibri" panose="020F0502020204030204" charset="0"/>
              </a:rPr>
              <a:t> Juan Prada</a:t>
            </a:r>
            <a:endParaRPr lang="de-DE" altLang="en-US" sz="1600">
              <a:latin typeface="Calibri" panose="020F0502020204030204" charset="0"/>
            </a:endParaRPr>
          </a:p>
          <a:p>
            <a:r>
              <a:rPr lang="de-DE" altLang="en-US" sz="1600" b="1">
                <a:latin typeface="Calibri" panose="020F0502020204030204" charset="0"/>
              </a:rPr>
              <a:t>Second Examiner:</a:t>
            </a:r>
            <a:r>
              <a:rPr lang="de-DE" altLang="en-US" sz="1600">
                <a:latin typeface="Calibri" panose="020F0502020204030204" charset="0"/>
              </a:rPr>
              <a:t> Thomas Dandekar</a:t>
            </a:r>
            <a:endParaRPr lang="de-DE" altLang="en-US" sz="1600">
              <a:latin typeface="Calibri" panose="020F0502020204030204" charset="0"/>
            </a:endParaRPr>
          </a:p>
          <a:p>
            <a:r>
              <a:rPr lang="de-DE" altLang="en-US" sz="1600">
                <a:latin typeface="Calibri" panose="020F0502020204030204" charset="0"/>
              </a:rPr>
              <a:t>Ayca Öztürk, 2777497</a:t>
            </a:r>
            <a:endParaRPr lang="de-DE" altLang="en-US" sz="1600">
              <a:latin typeface="Calibri" panose="020F0502020204030204" charset="0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13359765" y="210502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en-US"/>
          </a:p>
        </p:txBody>
      </p:sp>
      <p:sp>
        <p:nvSpPr>
          <p:cNvPr id="3" name="Text Box 2"/>
          <p:cNvSpPr txBox="1"/>
          <p:nvPr/>
        </p:nvSpPr>
        <p:spPr>
          <a:xfrm>
            <a:off x="2217420" y="2534285"/>
            <a:ext cx="77577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de-DE" altLang="en-US" sz="2400">
                <a:latin typeface="Calibri" panose="020F0502020204030204" charset="0"/>
              </a:rPr>
              <a:t>Capturing misclassified samples and Explainability</a:t>
            </a:r>
            <a:endParaRPr lang="de-DE" altLang="en-US" sz="2400">
              <a:latin typeface="Calibri" panose="020F050202020403020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6695" y="3126740"/>
            <a:ext cx="4117975" cy="217043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de-DE" altLang="en-US">
                <a:latin typeface="Calibri" panose="020F0502020204030204" charset="0"/>
              </a:rPr>
              <a:t>True: melanoma, Predicted: healthy</a:t>
            </a:r>
            <a:endParaRPr lang="de-DE" altLang="en-US">
              <a:latin typeface="Calibri" panose="020F050202020403020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8335" y="4346575"/>
            <a:ext cx="10515600" cy="4351338"/>
          </a:xfrm>
        </p:spPr>
        <p:txBody>
          <a:bodyPr/>
          <a:p>
            <a:r>
              <a:rPr lang="en-US" altLang="en-US" sz="2000"/>
              <a:t>These melanoma samples were misclassified as healthy due to very subtle or low-contrast pigmentation and minimal visible irregularities. The lack of clea</a:t>
            </a:r>
            <a:r>
              <a:rPr lang="de-DE" altLang="en-US" sz="2000">
                <a:latin typeface="Calibri" panose="020F0502020204030204" charset="0"/>
              </a:rPr>
              <a:t>r pigmentation</a:t>
            </a:r>
            <a:r>
              <a:rPr lang="en-US" altLang="en-US" sz="2000"/>
              <a:t> reduced the model’s ability to separate these cases from normal nail appearances</a:t>
            </a:r>
            <a:endParaRPr lang="en-US" altLang="en-US" sz="2000"/>
          </a:p>
        </p:txBody>
      </p:sp>
      <p:pic>
        <p:nvPicPr>
          <p:cNvPr id="4" name="Picture 3" descr="00369_true-melanoma_pred-healthy (2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1825625"/>
            <a:ext cx="2133600" cy="2133600"/>
          </a:xfrm>
          <a:prstGeom prst="rect">
            <a:avLst/>
          </a:prstGeom>
        </p:spPr>
      </p:pic>
      <p:pic>
        <p:nvPicPr>
          <p:cNvPr id="5" name="Picture 4" descr="00378_true-melanoma_pred-healthy (2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4715" y="1825625"/>
            <a:ext cx="2133600" cy="2133600"/>
          </a:xfrm>
          <a:prstGeom prst="rect">
            <a:avLst/>
          </a:prstGeom>
        </p:spPr>
      </p:pic>
      <p:pic>
        <p:nvPicPr>
          <p:cNvPr id="6" name="Picture 5" descr="00379_true-melanoma_pred-healthy (1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5225" y="1825625"/>
            <a:ext cx="2133600" cy="21336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de-DE" altLang="en-US">
                <a:latin typeface="Calibri" panose="020F0502020204030204" charset="0"/>
              </a:rPr>
              <a:t>True: other, Predicted: melanoma</a:t>
            </a:r>
            <a:endParaRPr lang="de-DE" altLang="en-US">
              <a:latin typeface="Calibri" panose="020F050202020403020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0710" y="4203700"/>
            <a:ext cx="10515600" cy="4351338"/>
          </a:xfrm>
        </p:spPr>
        <p:txBody>
          <a:bodyPr/>
          <a:p>
            <a:r>
              <a:rPr lang="en-US" altLang="en-US"/>
              <a:t>This sample belongs to the other class but was predicted as melanoma, likely due to irregular color patterns</a:t>
            </a:r>
            <a:endParaRPr lang="en-US" altLang="en-US"/>
          </a:p>
        </p:txBody>
      </p:sp>
      <p:pic>
        <p:nvPicPr>
          <p:cNvPr id="4" name="Picture 3" descr="00663_true-other_pred-melanoma (1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47285" y="1825625"/>
            <a:ext cx="2133600" cy="21336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de-DE" altLang="en-US">
                <a:latin typeface="Calibri" panose="020F0502020204030204" charset="0"/>
              </a:rPr>
              <a:t>True: other, Predicted: healthy</a:t>
            </a:r>
            <a:endParaRPr lang="de-DE" altLang="en-US">
              <a:latin typeface="Calibri" panose="020F050202020403020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63315" y="4384040"/>
            <a:ext cx="8324215" cy="4351655"/>
          </a:xfrm>
        </p:spPr>
        <p:txBody>
          <a:bodyPr/>
          <a:p>
            <a:r>
              <a:rPr lang="en-US" altLang="en-US" sz="2000"/>
              <a:t>These samples belong to the other class but were predicted as healthy, likely because the pathological features are mild or visually subtle</a:t>
            </a:r>
            <a:endParaRPr lang="en-US" altLang="en-US" sz="2000"/>
          </a:p>
        </p:txBody>
      </p:sp>
      <p:pic>
        <p:nvPicPr>
          <p:cNvPr id="4" name="Picture 3" descr="00512_true-other_pred-healthy (1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62660" y="4384040"/>
            <a:ext cx="2133600" cy="2133600"/>
          </a:xfrm>
          <a:prstGeom prst="rect">
            <a:avLst/>
          </a:prstGeom>
        </p:spPr>
      </p:pic>
      <p:pic>
        <p:nvPicPr>
          <p:cNvPr id="5" name="Picture 4" descr="00513_true-other_pred-healthy (2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9350" y="1825625"/>
            <a:ext cx="2133600" cy="2133600"/>
          </a:xfrm>
          <a:prstGeom prst="rect">
            <a:avLst/>
          </a:prstGeom>
        </p:spPr>
      </p:pic>
      <p:pic>
        <p:nvPicPr>
          <p:cNvPr id="6" name="Picture 5" descr="00517_true-other_pred-healthy (1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2695" y="1825625"/>
            <a:ext cx="2133600" cy="2133600"/>
          </a:xfrm>
          <a:prstGeom prst="rect">
            <a:avLst/>
          </a:prstGeom>
        </p:spPr>
      </p:pic>
      <p:pic>
        <p:nvPicPr>
          <p:cNvPr id="7" name="Picture 6" descr="00537_true-other_pred-healthy (1)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6005" y="1825625"/>
            <a:ext cx="2133600" cy="2133600"/>
          </a:xfrm>
          <a:prstGeom prst="rect">
            <a:avLst/>
          </a:prstGeom>
        </p:spPr>
      </p:pic>
      <p:pic>
        <p:nvPicPr>
          <p:cNvPr id="8" name="Picture 7" descr="00627_true-other_pred-healthy (1)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2660" y="1825625"/>
            <a:ext cx="2133600" cy="21336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de-DE" altLang="en-US" b="1">
                <a:latin typeface="Calibri" panose="020F0502020204030204" charset="0"/>
                <a:sym typeface="+mn-ea"/>
              </a:rPr>
              <a:t>Misclassified samples from YOLO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1525" y="1426210"/>
            <a:ext cx="10515600" cy="4351338"/>
          </a:xfrm>
        </p:spPr>
        <p:txBody>
          <a:bodyPr/>
          <a:p>
            <a:r>
              <a:rPr lang="de-DE" altLang="en-US" sz="2000">
                <a:latin typeface="Calibri" panose="020F0502020204030204" charset="0"/>
                <a:sym typeface="+mn-ea"/>
              </a:rPr>
              <a:t>epochs: 10, batch size: 32, lr0: 1e-3  (one of the best performing configurations)</a:t>
            </a:r>
            <a:endParaRPr lang="de-DE" altLang="en-US" sz="2000">
              <a:latin typeface="Calibri" panose="020F0502020204030204" charset="0"/>
            </a:endParaRPr>
          </a:p>
          <a:p>
            <a:endParaRPr lang="de-DE" altLang="en-US" sz="2000">
              <a:latin typeface="Calibri" panose="020F0502020204030204" charset="0"/>
            </a:endParaRPr>
          </a:p>
        </p:txBody>
      </p:sp>
      <p:pic>
        <p:nvPicPr>
          <p:cNvPr id="4" name="Picture 3"/>
          <p:cNvPicPr/>
          <p:nvPr/>
        </p:nvPicPr>
        <p:blipFill>
          <a:blip r:embed="rId1"/>
          <a:stretch>
            <a:fillRect/>
          </a:stretch>
        </p:blipFill>
        <p:spPr>
          <a:xfrm>
            <a:off x="837946" y="2099945"/>
            <a:ext cx="5230368" cy="416052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3700" y="2316480"/>
            <a:ext cx="4183380" cy="188214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de-DE" altLang="en-US">
                <a:latin typeface="Calibri" panose="020F0502020204030204" charset="0"/>
              </a:rPr>
              <a:t>YOLOv8</a:t>
            </a:r>
            <a:endParaRPr lang="de-DE" altLang="en-US">
              <a:latin typeface="Calibri" panose="020F0502020204030204" charset="0"/>
            </a:endParaRPr>
          </a:p>
        </p:txBody>
      </p:sp>
      <p:graphicFrame>
        <p:nvGraphicFramePr>
          <p:cNvPr id="4" name="Content Placeholder 3"/>
          <p:cNvGraphicFramePr/>
          <p:nvPr>
            <p:ph idx="1"/>
          </p:nvPr>
        </p:nvGraphicFramePr>
        <p:xfrm>
          <a:off x="838200" y="1825625"/>
          <a:ext cx="10515600" cy="152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3120"/>
                <a:gridCol w="2103120"/>
                <a:gridCol w="2254885"/>
                <a:gridCol w="1951355"/>
                <a:gridCol w="2103120"/>
              </a:tblGrid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>
                          <a:latin typeface="Calibri" panose="020F0502020204030204" charset="0"/>
                        </a:rPr>
                        <a:t>True Class</a:t>
                      </a:r>
                      <a:endParaRPr lang="de-DE" altLang="en-US">
                        <a:latin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>
                          <a:latin typeface="Calibri" panose="020F0502020204030204" charset="0"/>
                        </a:rPr>
                        <a:t>Predicted: healthy</a:t>
                      </a:r>
                      <a:endParaRPr lang="de-DE" altLang="en-US">
                        <a:latin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>
                          <a:latin typeface="Calibri" panose="020F0502020204030204" charset="0"/>
                        </a:rPr>
                        <a:t>Predicted: melanoma</a:t>
                      </a:r>
                      <a:endParaRPr lang="de-DE" altLang="en-US">
                        <a:latin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>
                          <a:latin typeface="Calibri" panose="020F0502020204030204" charset="0"/>
                        </a:rPr>
                        <a:t>Predicted: other</a:t>
                      </a:r>
                      <a:endParaRPr lang="de-DE" altLang="en-US">
                        <a:latin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>
                          <a:latin typeface="Calibri" panose="020F0502020204030204" charset="0"/>
                        </a:rPr>
                        <a:t>Total</a:t>
                      </a:r>
                      <a:endParaRPr lang="de-DE" altLang="en-US">
                        <a:latin typeface="Calibri" panose="020F0502020204030204" charset="0"/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>
                          <a:latin typeface="Calibri" panose="020F0502020204030204" charset="0"/>
                        </a:rPr>
                        <a:t>Healthy</a:t>
                      </a:r>
                      <a:endParaRPr lang="de-DE" altLang="en-US">
                        <a:latin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>
                          <a:latin typeface="Calibri" panose="020F0502020204030204" charset="0"/>
                        </a:rPr>
                        <a:t>363 (correct)</a:t>
                      </a:r>
                      <a:endParaRPr lang="de-DE" altLang="en-US">
                        <a:latin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>
                          <a:latin typeface="Calibri" panose="020F0502020204030204" charset="0"/>
                        </a:rPr>
                        <a:t>0</a:t>
                      </a:r>
                      <a:endParaRPr lang="de-DE" altLang="en-US">
                        <a:latin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>
                          <a:latin typeface="Calibri" panose="020F0502020204030204" charset="0"/>
                        </a:rPr>
                        <a:t>0</a:t>
                      </a:r>
                      <a:endParaRPr lang="de-DE" altLang="en-US">
                        <a:latin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>
                          <a:latin typeface="Calibri" panose="020F0502020204030204" charset="0"/>
                        </a:rPr>
                        <a:t>363</a:t>
                      </a:r>
                      <a:endParaRPr lang="de-DE" altLang="en-US">
                        <a:latin typeface="Calibri" panose="020F0502020204030204" charset="0"/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>
                          <a:latin typeface="Calibri" panose="020F0502020204030204" charset="0"/>
                        </a:rPr>
                        <a:t>Melanoma</a:t>
                      </a:r>
                      <a:endParaRPr lang="de-DE" altLang="en-US">
                        <a:latin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>
                          <a:latin typeface="Calibri" panose="020F0502020204030204" charset="0"/>
                        </a:rPr>
                        <a:t>4 (false)</a:t>
                      </a:r>
                      <a:endParaRPr lang="de-DE" altLang="en-US">
                        <a:latin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>
                          <a:latin typeface="Calibri" panose="020F0502020204030204" charset="0"/>
                        </a:rPr>
                        <a:t>138 (correct)</a:t>
                      </a:r>
                      <a:endParaRPr lang="de-DE" altLang="en-US">
                        <a:latin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>
                          <a:latin typeface="Calibri" panose="020F0502020204030204" charset="0"/>
                        </a:rPr>
                        <a:t>4 (false)</a:t>
                      </a:r>
                      <a:endParaRPr lang="de-DE" altLang="en-US">
                        <a:latin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>
                          <a:latin typeface="Calibri" panose="020F0502020204030204" charset="0"/>
                        </a:rPr>
                        <a:t>146</a:t>
                      </a:r>
                      <a:endParaRPr lang="de-DE" altLang="en-US">
                        <a:latin typeface="Calibri" panose="020F0502020204030204" charset="0"/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>
                          <a:latin typeface="Calibri" panose="020F0502020204030204" charset="0"/>
                        </a:rPr>
                        <a:t>Other</a:t>
                      </a:r>
                      <a:endParaRPr lang="de-DE" altLang="en-US">
                        <a:latin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>
                          <a:latin typeface="Calibri" panose="020F0502020204030204" charset="0"/>
                        </a:rPr>
                        <a:t>3 (false)</a:t>
                      </a:r>
                      <a:endParaRPr lang="de-DE" altLang="en-US">
                        <a:latin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>
                          <a:latin typeface="Calibri" panose="020F0502020204030204" charset="0"/>
                        </a:rPr>
                        <a:t>1 (false)</a:t>
                      </a:r>
                      <a:endParaRPr lang="de-DE" altLang="en-US">
                        <a:latin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>
                          <a:latin typeface="Calibri" panose="020F0502020204030204" charset="0"/>
                        </a:rPr>
                        <a:t>332 (correct)</a:t>
                      </a:r>
                      <a:endParaRPr lang="de-DE" altLang="en-US">
                        <a:latin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>
                          <a:latin typeface="Calibri" panose="020F0502020204030204" charset="0"/>
                        </a:rPr>
                        <a:t>336</a:t>
                      </a:r>
                      <a:endParaRPr lang="de-DE" altLang="en-US">
                        <a:latin typeface="Calibri" panose="020F050202020403020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 Box 4"/>
          <p:cNvSpPr txBox="1"/>
          <p:nvPr/>
        </p:nvSpPr>
        <p:spPr>
          <a:xfrm>
            <a:off x="1168400" y="3994150"/>
            <a:ext cx="301498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de-DE" altLang="en-US" b="1">
                <a:latin typeface="Calibri" panose="020F0502020204030204" charset="0"/>
              </a:rPr>
              <a:t>Healthy:</a:t>
            </a:r>
            <a:r>
              <a:rPr lang="de-DE" altLang="en-US">
                <a:latin typeface="Calibri" panose="020F0502020204030204" charset="0"/>
              </a:rPr>
              <a:t> 363/363</a:t>
            </a:r>
            <a:endParaRPr lang="de-DE" altLang="en-US">
              <a:latin typeface="Calibri" panose="020F0502020204030204" charset="0"/>
            </a:endParaRPr>
          </a:p>
          <a:p>
            <a:r>
              <a:rPr lang="de-DE" altLang="en-US" b="1">
                <a:latin typeface="Calibri" panose="020F0502020204030204" charset="0"/>
              </a:rPr>
              <a:t>Melanoma:</a:t>
            </a:r>
            <a:r>
              <a:rPr lang="de-DE" altLang="en-US">
                <a:latin typeface="Calibri" panose="020F0502020204030204" charset="0"/>
              </a:rPr>
              <a:t> 8/146</a:t>
            </a:r>
            <a:endParaRPr lang="de-DE" altLang="en-US">
              <a:latin typeface="Calibri" panose="020F0502020204030204" charset="0"/>
            </a:endParaRPr>
          </a:p>
          <a:p>
            <a:r>
              <a:rPr lang="de-DE" altLang="en-US" b="1">
                <a:latin typeface="Calibri" panose="020F0502020204030204" charset="0"/>
              </a:rPr>
              <a:t>Other:</a:t>
            </a:r>
            <a:r>
              <a:rPr lang="de-DE" altLang="en-US">
                <a:latin typeface="Calibri" panose="020F0502020204030204" charset="0"/>
              </a:rPr>
              <a:t> 4/336</a:t>
            </a:r>
            <a:endParaRPr lang="de-DE" altLang="en-US">
              <a:latin typeface="Calibri" panose="020F0502020204030204" charset="0"/>
            </a:endParaRPr>
          </a:p>
          <a:p>
            <a:r>
              <a:rPr lang="de-DE" altLang="en-US" b="1">
                <a:latin typeface="Calibri" panose="020F0502020204030204" charset="0"/>
              </a:rPr>
              <a:t>Total:</a:t>
            </a:r>
            <a:r>
              <a:rPr lang="de-DE" altLang="en-US">
                <a:latin typeface="Calibri" panose="020F0502020204030204" charset="0"/>
              </a:rPr>
              <a:t> 12 errors</a:t>
            </a:r>
            <a:endParaRPr lang="de-DE" altLang="en-US">
              <a:latin typeface="Calibri" panose="020F0502020204030204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de-DE" altLang="en-US">
                <a:latin typeface="Calibri" panose="020F0502020204030204" charset="0"/>
                <a:sym typeface="+mn-ea"/>
              </a:rPr>
              <a:t>True: melanoma, Predicted: other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526915"/>
            <a:ext cx="10515600" cy="4351338"/>
          </a:xfrm>
        </p:spPr>
        <p:txBody>
          <a:bodyPr/>
          <a:p>
            <a:r>
              <a:rPr lang="en-US" altLang="en-US"/>
              <a:t>These melanoma samples were misclassified as other due to visual overlap with non-melanoma nail disorders</a:t>
            </a:r>
            <a:endParaRPr lang="en-US" altLang="en-US"/>
          </a:p>
        </p:txBody>
      </p:sp>
      <p:pic>
        <p:nvPicPr>
          <p:cNvPr id="11" name="Picture 10" descr="00493_true-melanoma_pred-other (2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1825625"/>
            <a:ext cx="2133600" cy="2133600"/>
          </a:xfrm>
          <a:prstGeom prst="rect">
            <a:avLst/>
          </a:prstGeom>
        </p:spPr>
      </p:pic>
      <p:pic>
        <p:nvPicPr>
          <p:cNvPr id="12" name="Picture 11" descr="00405_true-melanoma_pred-other (4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7260" y="1825625"/>
            <a:ext cx="2133600" cy="2133600"/>
          </a:xfrm>
          <a:prstGeom prst="rect">
            <a:avLst/>
          </a:prstGeom>
        </p:spPr>
      </p:pic>
      <p:pic>
        <p:nvPicPr>
          <p:cNvPr id="13" name="Picture 12" descr="00384_true-melanoma_pred-other (2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5225" y="1827530"/>
            <a:ext cx="2133600" cy="2133600"/>
          </a:xfrm>
          <a:prstGeom prst="rect">
            <a:avLst/>
          </a:prstGeom>
        </p:spPr>
      </p:pic>
      <p:pic>
        <p:nvPicPr>
          <p:cNvPr id="14" name="Picture 13" descr="00366_true-melanoma_pred-other (1)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28100" y="1827530"/>
            <a:ext cx="2133600" cy="21336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de-DE" altLang="en-US">
                <a:latin typeface="Calibri" panose="020F0502020204030204" charset="0"/>
                <a:sym typeface="+mn-ea"/>
              </a:rPr>
              <a:t>True: melanoma, Predicted: healthy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2475" y="4488815"/>
            <a:ext cx="10515600" cy="4351338"/>
          </a:xfrm>
        </p:spPr>
        <p:txBody>
          <a:bodyPr/>
          <a:p>
            <a:r>
              <a:rPr lang="en-US" altLang="en-US"/>
              <a:t>These melanoma samples were misclassified as healthy due to very subtle pigmentation or near-normal nail appearance.</a:t>
            </a:r>
            <a:endParaRPr lang="en-US" altLang="en-US"/>
          </a:p>
        </p:txBody>
      </p:sp>
      <p:pic>
        <p:nvPicPr>
          <p:cNvPr id="10" name="Picture 9" descr="00505_true-melanoma_pred-healthy (2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1825625"/>
            <a:ext cx="2133600" cy="2133600"/>
          </a:xfrm>
          <a:prstGeom prst="rect">
            <a:avLst/>
          </a:prstGeom>
        </p:spPr>
      </p:pic>
      <p:pic>
        <p:nvPicPr>
          <p:cNvPr id="11" name="Picture 10" descr="00383_true-melanoma_pred-healthy (2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1535" y="1825625"/>
            <a:ext cx="2133600" cy="2133600"/>
          </a:xfrm>
          <a:prstGeom prst="rect">
            <a:avLst/>
          </a:prstGeom>
        </p:spPr>
      </p:pic>
      <p:pic>
        <p:nvPicPr>
          <p:cNvPr id="12" name="Picture 11" descr="00372_true-melanoma_pred-healthy (2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4870" y="1825625"/>
            <a:ext cx="2133600" cy="2133600"/>
          </a:xfrm>
          <a:prstGeom prst="rect">
            <a:avLst/>
          </a:prstGeom>
        </p:spPr>
      </p:pic>
      <p:pic>
        <p:nvPicPr>
          <p:cNvPr id="14" name="Picture 13" descr="00369_true-melanoma_pred-healthy (3)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8205" y="1825625"/>
            <a:ext cx="2133600" cy="21336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de-DE" altLang="en-US">
                <a:latin typeface="Calibri" panose="020F0502020204030204" charset="0"/>
                <a:sym typeface="+mn-ea"/>
              </a:rPr>
              <a:t>True: other, Predicted: melanoma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270375"/>
            <a:ext cx="10515600" cy="4351338"/>
          </a:xfrm>
        </p:spPr>
        <p:txBody>
          <a:bodyPr/>
          <a:p>
            <a:r>
              <a:rPr lang="en-US" altLang="en-US"/>
              <a:t>This sample belongs to the other class but was predicted as melanoma, likely due to subtle color variations</a:t>
            </a:r>
            <a:endParaRPr lang="en-US" altLang="en-US"/>
          </a:p>
        </p:txBody>
      </p:sp>
      <p:pic>
        <p:nvPicPr>
          <p:cNvPr id="10" name="Picture 9" descr="00674_true-other_pred-melanoma (2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29200" y="1825625"/>
            <a:ext cx="2133600" cy="21336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de-DE" altLang="en-US">
                <a:latin typeface="Calibri" panose="020F0502020204030204" charset="0"/>
                <a:sym typeface="+mn-ea"/>
              </a:rPr>
              <a:t>True: other, Predicted: healthy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5325" y="4488815"/>
            <a:ext cx="10515600" cy="4351338"/>
          </a:xfrm>
        </p:spPr>
        <p:txBody>
          <a:bodyPr/>
          <a:p>
            <a:r>
              <a:rPr lang="en-US" altLang="en-US"/>
              <a:t>These samples belong to the other class but were predicted as healthy due to their near-normal visual appearance and the absence of strong pathological features.</a:t>
            </a:r>
            <a:endParaRPr lang="en-US" altLang="en-US"/>
          </a:p>
        </p:txBody>
      </p:sp>
      <p:pic>
        <p:nvPicPr>
          <p:cNvPr id="11" name="Picture 10" descr="00541_true-other_pred-healthy (2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1825625"/>
            <a:ext cx="2133600" cy="2133600"/>
          </a:xfrm>
          <a:prstGeom prst="rect">
            <a:avLst/>
          </a:prstGeom>
        </p:spPr>
      </p:pic>
      <p:pic>
        <p:nvPicPr>
          <p:cNvPr id="12" name="Picture 11" descr="00538_true-other_pred-healthy (2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8200" y="1825625"/>
            <a:ext cx="2133600" cy="2133600"/>
          </a:xfrm>
          <a:prstGeom prst="rect">
            <a:avLst/>
          </a:prstGeom>
        </p:spPr>
      </p:pic>
      <p:pic>
        <p:nvPicPr>
          <p:cNvPr id="13" name="Picture 12" descr="00513_true-other_pred-healthy (4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8200" y="1825625"/>
            <a:ext cx="2133600" cy="21336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de-DE" altLang="en-US" sz="3600">
                <a:latin typeface="Calibri" panose="020F0502020204030204" charset="0"/>
              </a:rPr>
              <a:t>Samples, which are misclassified by both models</a:t>
            </a:r>
            <a:endParaRPr lang="de-DE" altLang="en-US" sz="3600">
              <a:latin typeface="Calibri" panose="020F0502020204030204" charset="0"/>
            </a:endParaRPr>
          </a:p>
        </p:txBody>
      </p:sp>
      <p:pic>
        <p:nvPicPr>
          <p:cNvPr id="7" name="Picture 6" descr="00405_true-melanoma_pred-other (2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87955" y="2298065"/>
            <a:ext cx="1583690" cy="1583690"/>
          </a:xfrm>
          <a:prstGeom prst="rect">
            <a:avLst/>
          </a:prstGeom>
        </p:spPr>
      </p:pic>
      <p:pic>
        <p:nvPicPr>
          <p:cNvPr id="6" name="Picture 5" descr="00383_true-melanoma_pred-other (1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0585" y="2298065"/>
            <a:ext cx="1583055" cy="1583055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6828155" y="1567180"/>
            <a:ext cx="325310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de-DE" altLang="en-US" b="1">
                <a:latin typeface="Calibri" panose="020F0502020204030204" charset="0"/>
              </a:rPr>
              <a:t>true:</a:t>
            </a:r>
            <a:r>
              <a:rPr lang="de-DE" altLang="en-US">
                <a:latin typeface="Calibri" panose="020F0502020204030204" charset="0"/>
              </a:rPr>
              <a:t> melanoma,</a:t>
            </a:r>
            <a:endParaRPr lang="de-DE" altLang="en-US">
              <a:latin typeface="Calibri" panose="020F0502020204030204" charset="0"/>
            </a:endParaRPr>
          </a:p>
          <a:p>
            <a:r>
              <a:rPr lang="de-DE" altLang="en-US" b="1">
                <a:latin typeface="Calibri" panose="020F0502020204030204" charset="0"/>
              </a:rPr>
              <a:t> ViT: </a:t>
            </a:r>
            <a:r>
              <a:rPr lang="de-DE" altLang="en-US">
                <a:latin typeface="Calibri" panose="020F0502020204030204" charset="0"/>
              </a:rPr>
              <a:t>other,</a:t>
            </a:r>
            <a:r>
              <a:rPr lang="de-DE" altLang="en-US" b="1">
                <a:latin typeface="Calibri" panose="020F0502020204030204" charset="0"/>
              </a:rPr>
              <a:t> YOLO:</a:t>
            </a:r>
            <a:r>
              <a:rPr lang="de-DE" altLang="en-US">
                <a:latin typeface="Calibri" panose="020F0502020204030204" charset="0"/>
              </a:rPr>
              <a:t> healthy </a:t>
            </a:r>
            <a:endParaRPr lang="de-DE" altLang="en-US">
              <a:latin typeface="Calibri" panose="020F0502020204030204" charset="0"/>
            </a:endParaRPr>
          </a:p>
        </p:txBody>
      </p:sp>
      <p:pic>
        <p:nvPicPr>
          <p:cNvPr id="5" name="Picture 4" descr="00369_true-melanoma_pred-healthy (2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0585" y="4876800"/>
            <a:ext cx="1591945" cy="1591945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6951345" y="4231640"/>
            <a:ext cx="23876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de-DE" altLang="en-US" b="1">
                <a:latin typeface="Calibri" panose="020F0502020204030204" charset="0"/>
              </a:rPr>
              <a:t>true: </a:t>
            </a:r>
            <a:r>
              <a:rPr lang="de-DE" altLang="en-US">
                <a:latin typeface="Calibri" panose="020F0502020204030204" charset="0"/>
              </a:rPr>
              <a:t>melanoma, </a:t>
            </a:r>
            <a:endParaRPr lang="de-DE" altLang="en-US">
              <a:latin typeface="Calibri" panose="020F0502020204030204" charset="0"/>
            </a:endParaRPr>
          </a:p>
          <a:p>
            <a:r>
              <a:rPr lang="de-DE" altLang="en-US" b="1">
                <a:latin typeface="Calibri" panose="020F0502020204030204" charset="0"/>
              </a:rPr>
              <a:t>ViT,</a:t>
            </a:r>
            <a:r>
              <a:rPr lang="de-DE" altLang="en-US">
                <a:latin typeface="Calibri" panose="020F0502020204030204" charset="0"/>
              </a:rPr>
              <a:t> </a:t>
            </a:r>
            <a:r>
              <a:rPr lang="de-DE" altLang="en-US" b="1">
                <a:latin typeface="Calibri" panose="020F0502020204030204" charset="0"/>
              </a:rPr>
              <a:t>YOLO:</a:t>
            </a:r>
            <a:r>
              <a:rPr lang="de-DE" altLang="en-US">
                <a:latin typeface="Calibri" panose="020F0502020204030204" charset="0"/>
              </a:rPr>
              <a:t> healthy</a:t>
            </a:r>
            <a:endParaRPr lang="de-DE" altLang="en-US">
              <a:latin typeface="Calibri" panose="020F0502020204030204" charset="0"/>
            </a:endParaRPr>
          </a:p>
        </p:txBody>
      </p:sp>
      <p:pic>
        <p:nvPicPr>
          <p:cNvPr id="10" name="Picture 9" descr="00513_true-other_pred-healthy (2)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7955" y="4876800"/>
            <a:ext cx="1591945" cy="1591945"/>
          </a:xfrm>
          <a:prstGeom prst="rect">
            <a:avLst/>
          </a:prstGeom>
        </p:spPr>
      </p:pic>
      <p:sp>
        <p:nvSpPr>
          <p:cNvPr id="11" name="Text Box 10"/>
          <p:cNvSpPr txBox="1"/>
          <p:nvPr/>
        </p:nvSpPr>
        <p:spPr>
          <a:xfrm>
            <a:off x="2687955" y="4148455"/>
            <a:ext cx="253936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de-DE" altLang="en-US" b="1">
                <a:latin typeface="Calibri" panose="020F0502020204030204" charset="0"/>
              </a:rPr>
              <a:t>true:</a:t>
            </a:r>
            <a:r>
              <a:rPr lang="de-DE" altLang="en-US">
                <a:latin typeface="Calibri" panose="020F0502020204030204" charset="0"/>
              </a:rPr>
              <a:t> other, </a:t>
            </a:r>
            <a:endParaRPr lang="de-DE" altLang="en-US">
              <a:latin typeface="Calibri" panose="020F0502020204030204" charset="0"/>
            </a:endParaRPr>
          </a:p>
          <a:p>
            <a:r>
              <a:rPr lang="de-DE" altLang="en-US" b="1">
                <a:latin typeface="Calibri" panose="020F0502020204030204" charset="0"/>
              </a:rPr>
              <a:t>ViT, YOLO:</a:t>
            </a:r>
            <a:r>
              <a:rPr lang="de-DE" altLang="en-US">
                <a:latin typeface="Calibri" panose="020F0502020204030204" charset="0"/>
              </a:rPr>
              <a:t> healthy</a:t>
            </a:r>
            <a:endParaRPr lang="de-DE" altLang="en-US">
              <a:latin typeface="Calibri" panose="020F0502020204030204" charset="0"/>
            </a:endParaRPr>
          </a:p>
        </p:txBody>
      </p:sp>
      <p:sp>
        <p:nvSpPr>
          <p:cNvPr id="12" name="Text Box 11"/>
          <p:cNvSpPr txBox="1"/>
          <p:nvPr/>
        </p:nvSpPr>
        <p:spPr>
          <a:xfrm>
            <a:off x="2575560" y="1567180"/>
            <a:ext cx="23304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indent="0">
              <a:buNone/>
            </a:pPr>
            <a:r>
              <a:rPr lang="de-DE" altLang="en-US" b="1">
                <a:latin typeface="Calibri" panose="020F0502020204030204" charset="0"/>
                <a:sym typeface="+mn-ea"/>
              </a:rPr>
              <a:t>true:</a:t>
            </a:r>
            <a:r>
              <a:rPr lang="de-DE" altLang="en-US">
                <a:latin typeface="Calibri" panose="020F0502020204030204" charset="0"/>
                <a:sym typeface="+mn-ea"/>
              </a:rPr>
              <a:t> melanoma, </a:t>
            </a:r>
            <a:endParaRPr lang="de-DE" altLang="en-US">
              <a:latin typeface="Calibri" panose="020F0502020204030204" charset="0"/>
            </a:endParaRPr>
          </a:p>
          <a:p>
            <a:pPr marL="0" indent="0">
              <a:buNone/>
            </a:pPr>
            <a:r>
              <a:rPr lang="de-DE" altLang="en-US" b="1">
                <a:latin typeface="Calibri" panose="020F0502020204030204" charset="0"/>
                <a:sym typeface="+mn-ea"/>
              </a:rPr>
              <a:t>ViT, YOLO:</a:t>
            </a:r>
            <a:r>
              <a:rPr lang="de-DE" altLang="en-US">
                <a:latin typeface="Calibri" panose="020F0502020204030204" charset="0"/>
                <a:sym typeface="+mn-ea"/>
              </a:rPr>
              <a:t> other</a:t>
            </a:r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p>
            <a:r>
              <a:rPr lang="de-DE" altLang="en-US" sz="3600">
                <a:latin typeface="Calibri" panose="020F0502020204030204" charset="0"/>
              </a:rPr>
              <a:t>Vision Transformer Fine-Tuning Results (Multi Class)</a:t>
            </a:r>
            <a:endParaRPr lang="de-DE" altLang="en-US" sz="3600">
              <a:latin typeface="Calibri" panose="020F0502020204030204" charset="0"/>
            </a:endParaRPr>
          </a:p>
        </p:txBody>
      </p:sp>
      <p:graphicFrame>
        <p:nvGraphicFramePr>
          <p:cNvPr id="4" name="Content Placeholder 3"/>
          <p:cNvGraphicFramePr/>
          <p:nvPr>
            <p:ph idx="1"/>
            <p:custDataLst>
              <p:tags r:id="rId1"/>
            </p:custDataLst>
          </p:nvPr>
        </p:nvGraphicFramePr>
        <p:xfrm>
          <a:off x="838200" y="946785"/>
          <a:ext cx="10515600" cy="56654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75460"/>
                <a:gridCol w="853440"/>
                <a:gridCol w="1314450"/>
                <a:gridCol w="1314450"/>
                <a:gridCol w="1314450"/>
                <a:gridCol w="1314450"/>
                <a:gridCol w="1447800"/>
                <a:gridCol w="1181100"/>
              </a:tblGrid>
              <a:tr h="640080">
                <a:tc>
                  <a:txBody>
                    <a:bodyPr/>
                    <a:p>
                      <a:pPr>
                        <a:buNone/>
                      </a:pPr>
                      <a:endParaRPr lang="de-DE" altLang="en-US">
                        <a:latin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>
                          <a:solidFill>
                            <a:schemeClr val="tx1"/>
                          </a:solidFill>
                          <a:latin typeface="Calibri" panose="020F0502020204030204" charset="0"/>
                        </a:rPr>
                        <a:t>epochs</a:t>
                      </a:r>
                      <a:endParaRPr lang="de-DE" altLang="en-US">
                        <a:solidFill>
                          <a:schemeClr val="tx1"/>
                        </a:solidFill>
                        <a:latin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>
                          <a:solidFill>
                            <a:schemeClr val="tx1"/>
                          </a:solidFill>
                          <a:latin typeface="Calibri" panose="020F0502020204030204" charset="0"/>
                        </a:rPr>
                        <a:t>batch size</a:t>
                      </a:r>
                      <a:endParaRPr lang="de-DE" altLang="en-US">
                        <a:solidFill>
                          <a:schemeClr val="tx1"/>
                        </a:solidFill>
                        <a:latin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>
                          <a:solidFill>
                            <a:schemeClr val="tx1"/>
                          </a:solidFill>
                          <a:latin typeface="Calibri" panose="020F0502020204030204" charset="0"/>
                        </a:rPr>
                        <a:t>learning rate</a:t>
                      </a:r>
                      <a:endParaRPr lang="de-DE" altLang="en-US">
                        <a:solidFill>
                          <a:schemeClr val="tx1"/>
                        </a:solidFill>
                        <a:latin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>
                          <a:solidFill>
                            <a:schemeClr val="tx1"/>
                          </a:solidFill>
                          <a:latin typeface="Calibri" panose="020F0502020204030204" charset="0"/>
                        </a:rPr>
                        <a:t>accuracy</a:t>
                      </a:r>
                      <a:endParaRPr lang="de-DE" altLang="en-US">
                        <a:solidFill>
                          <a:schemeClr val="tx1"/>
                        </a:solidFill>
                        <a:latin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>
                          <a:solidFill>
                            <a:schemeClr val="tx1"/>
                          </a:solidFill>
                          <a:latin typeface="Calibri" panose="020F0502020204030204" charset="0"/>
                        </a:rPr>
                        <a:t>F1-Score</a:t>
                      </a:r>
                      <a:endParaRPr lang="de-DE" altLang="en-US">
                        <a:solidFill>
                          <a:schemeClr val="tx1"/>
                        </a:solidFill>
                        <a:latin typeface="Calibri" panose="020F0502020204030204" charset="0"/>
                      </a:endParaRPr>
                    </a:p>
                    <a:p>
                      <a:pPr>
                        <a:buNone/>
                      </a:pPr>
                      <a:r>
                        <a:rPr lang="de-DE" altLang="en-US">
                          <a:solidFill>
                            <a:schemeClr val="tx1"/>
                          </a:solidFill>
                          <a:latin typeface="Calibri" panose="020F0502020204030204" charset="0"/>
                        </a:rPr>
                        <a:t>(healthy)</a:t>
                      </a:r>
                      <a:endParaRPr lang="de-DE" altLang="en-US">
                        <a:solidFill>
                          <a:schemeClr val="tx1"/>
                        </a:solidFill>
                        <a:latin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>
                          <a:solidFill>
                            <a:schemeClr val="tx1"/>
                          </a:solidFill>
                          <a:latin typeface="Calibri" panose="020F0502020204030204" charset="0"/>
                        </a:rPr>
                        <a:t>F1-Score </a:t>
                      </a:r>
                      <a:endParaRPr lang="de-DE" altLang="en-US">
                        <a:solidFill>
                          <a:schemeClr val="tx1"/>
                        </a:solidFill>
                        <a:latin typeface="Calibri" panose="020F0502020204030204" charset="0"/>
                      </a:endParaRPr>
                    </a:p>
                    <a:p>
                      <a:pPr>
                        <a:buNone/>
                      </a:pPr>
                      <a:r>
                        <a:rPr lang="de-DE" altLang="en-US">
                          <a:solidFill>
                            <a:schemeClr val="tx1"/>
                          </a:solidFill>
                          <a:latin typeface="Calibri" panose="020F0502020204030204" charset="0"/>
                        </a:rPr>
                        <a:t>(melanoma)</a:t>
                      </a:r>
                      <a:endParaRPr lang="de-DE" altLang="en-US">
                        <a:solidFill>
                          <a:schemeClr val="tx1"/>
                        </a:solidFill>
                        <a:latin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>
                          <a:solidFill>
                            <a:schemeClr val="tx1"/>
                          </a:solidFill>
                          <a:latin typeface="Calibri" panose="020F0502020204030204" charset="0"/>
                        </a:rPr>
                        <a:t>F1-Score</a:t>
                      </a:r>
                      <a:endParaRPr lang="de-DE" altLang="en-US">
                        <a:solidFill>
                          <a:schemeClr val="tx1"/>
                        </a:solidFill>
                        <a:latin typeface="Calibri" panose="020F0502020204030204" charset="0"/>
                      </a:endParaRPr>
                    </a:p>
                    <a:p>
                      <a:pPr>
                        <a:buNone/>
                      </a:pPr>
                      <a:r>
                        <a:rPr lang="de-DE" altLang="en-US">
                          <a:solidFill>
                            <a:schemeClr val="tx1"/>
                          </a:solidFill>
                          <a:latin typeface="Calibri" panose="020F0502020204030204" charset="0"/>
                        </a:rPr>
                        <a:t>(other)</a:t>
                      </a:r>
                      <a:endParaRPr lang="de-DE" altLang="en-US">
                        <a:solidFill>
                          <a:schemeClr val="tx1"/>
                        </a:solidFill>
                        <a:latin typeface="Calibri" panose="020F0502020204030204" charset="0"/>
                      </a:endParaRPr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 i="1">
                          <a:latin typeface="Calibri" panose="020F0502020204030204" charset="0"/>
                        </a:rPr>
                        <a:t>1 (initial values)</a:t>
                      </a:r>
                      <a:endParaRPr lang="de-DE" altLang="en-US" i="1">
                        <a:latin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 i="1">
                          <a:latin typeface="Calibri" panose="020F0502020204030204" charset="0"/>
                        </a:rPr>
                        <a:t>10</a:t>
                      </a:r>
                      <a:endParaRPr lang="de-DE" altLang="en-US" i="1">
                        <a:latin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 i="1">
                          <a:latin typeface="Calibri" panose="020F0502020204030204" charset="0"/>
                        </a:rPr>
                        <a:t>32</a:t>
                      </a:r>
                      <a:endParaRPr lang="de-DE" altLang="en-US" i="1">
                        <a:latin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 i="1">
                          <a:latin typeface="Calibri" panose="020F0502020204030204" charset="0"/>
                        </a:rPr>
                        <a:t>1e-3</a:t>
                      </a:r>
                      <a:endParaRPr lang="de-DE" altLang="en-US" i="1">
                        <a:latin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 i="1">
                          <a:latin typeface="Calibri" panose="020F0502020204030204" charset="0"/>
                        </a:rPr>
                        <a:t>0,97</a:t>
                      </a:r>
                      <a:endParaRPr lang="de-DE" altLang="en-US" i="1">
                        <a:latin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 i="1">
                          <a:latin typeface="Calibri" panose="020F0502020204030204" charset="0"/>
                        </a:rPr>
                        <a:t>0,98</a:t>
                      </a:r>
                      <a:endParaRPr lang="de-DE" altLang="en-US" i="1">
                        <a:latin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 i="1">
                          <a:latin typeface="Calibri" panose="020F0502020204030204" charset="0"/>
                        </a:rPr>
                        <a:t>0,95</a:t>
                      </a:r>
                      <a:endParaRPr lang="de-DE" altLang="en-US" i="1">
                        <a:latin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 i="1">
                          <a:latin typeface="Calibri" panose="020F0502020204030204" charset="0"/>
                        </a:rPr>
                        <a:t>0,97</a:t>
                      </a:r>
                      <a:endParaRPr lang="de-DE" altLang="en-US" i="1">
                        <a:latin typeface="Calibri" panose="020F0502020204030204" charset="0"/>
                      </a:endParaRPr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 b="1">
                          <a:latin typeface="Calibri" panose="020F0502020204030204" charset="0"/>
                        </a:rPr>
                        <a:t>2</a:t>
                      </a:r>
                      <a:endParaRPr lang="de-DE" altLang="en-US" b="1">
                        <a:latin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 b="1">
                          <a:latin typeface="Calibri" panose="020F0502020204030204" charset="0"/>
                        </a:rPr>
                        <a:t>20</a:t>
                      </a:r>
                      <a:endParaRPr lang="de-DE" altLang="en-US" b="1">
                        <a:latin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 b="1">
                          <a:latin typeface="Calibri" panose="020F0502020204030204" charset="0"/>
                        </a:rPr>
                        <a:t>32</a:t>
                      </a:r>
                      <a:endParaRPr lang="de-DE" altLang="en-US" b="1">
                        <a:latin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 b="1">
                          <a:latin typeface="Calibri" panose="020F0502020204030204" charset="0"/>
                        </a:rPr>
                        <a:t>1e-3</a:t>
                      </a:r>
                      <a:endParaRPr lang="de-DE" altLang="en-US" b="1">
                        <a:latin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 b="1">
                          <a:latin typeface="Calibri" panose="020F0502020204030204" charset="0"/>
                        </a:rPr>
                        <a:t>0,98</a:t>
                      </a:r>
                      <a:endParaRPr lang="de-DE" altLang="en-US" b="1">
                        <a:latin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 b="1">
                          <a:latin typeface="Calibri" panose="020F0502020204030204" charset="0"/>
                        </a:rPr>
                        <a:t>0,98</a:t>
                      </a:r>
                      <a:endParaRPr lang="de-DE" altLang="en-US" b="1">
                        <a:latin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 b="1">
                          <a:latin typeface="Calibri" panose="020F0502020204030204" charset="0"/>
                        </a:rPr>
                        <a:t>0,97 </a:t>
                      </a:r>
                      <a:endParaRPr lang="de-DE" altLang="en-US" b="1">
                        <a:latin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 b="1">
                          <a:latin typeface="Calibri" panose="020F0502020204030204" charset="0"/>
                        </a:rPr>
                        <a:t>0,98</a:t>
                      </a:r>
                      <a:endParaRPr lang="de-DE" altLang="en-US" b="1">
                        <a:latin typeface="Calibri" panose="020F0502020204030204" charset="0"/>
                      </a:endParaRPr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 b="1">
                          <a:latin typeface="Calibri" panose="020F0502020204030204" charset="0"/>
                        </a:rPr>
                        <a:t>3</a:t>
                      </a:r>
                      <a:endParaRPr lang="de-DE" altLang="en-US" b="1">
                        <a:latin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 b="1">
                          <a:latin typeface="Calibri" panose="020F0502020204030204" charset="0"/>
                        </a:rPr>
                        <a:t>50</a:t>
                      </a:r>
                      <a:endParaRPr lang="de-DE" altLang="en-US" b="1">
                        <a:latin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 b="1">
                          <a:latin typeface="Calibri" panose="020F0502020204030204" charset="0"/>
                        </a:rPr>
                        <a:t>32</a:t>
                      </a:r>
                      <a:endParaRPr lang="de-DE" altLang="en-US" b="1">
                        <a:latin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 b="1">
                          <a:latin typeface="Calibri" panose="020F0502020204030204" charset="0"/>
                        </a:rPr>
                        <a:t>1e-3</a:t>
                      </a:r>
                      <a:endParaRPr lang="de-DE" altLang="en-US" b="1">
                        <a:latin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 b="1">
                          <a:latin typeface="Calibri" panose="020F0502020204030204" charset="0"/>
                        </a:rPr>
                        <a:t>0,98</a:t>
                      </a:r>
                      <a:endParaRPr lang="de-DE" altLang="en-US" b="1">
                        <a:latin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 b="1">
                          <a:latin typeface="Calibri" panose="020F0502020204030204" charset="0"/>
                        </a:rPr>
                        <a:t>0,98</a:t>
                      </a:r>
                      <a:endParaRPr lang="de-DE" altLang="en-US" b="1">
                        <a:latin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 b="1">
                          <a:latin typeface="Calibri" panose="020F0502020204030204" charset="0"/>
                        </a:rPr>
                        <a:t>0,97</a:t>
                      </a:r>
                      <a:endParaRPr lang="de-DE" altLang="en-US" b="1">
                        <a:latin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 b="1">
                          <a:latin typeface="Calibri" panose="020F0502020204030204" charset="0"/>
                        </a:rPr>
                        <a:t>0,98</a:t>
                      </a:r>
                      <a:endParaRPr lang="de-DE" altLang="en-US" b="1">
                        <a:latin typeface="Calibri" panose="020F0502020204030204" charset="0"/>
                      </a:endParaRPr>
                    </a:p>
                  </a:txBody>
                  <a:tcPr/>
                </a:tc>
              </a:tr>
              <a:tr h="640080"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 b="1">
                          <a:latin typeface="Calibri" panose="020F0502020204030204" charset="0"/>
                        </a:rPr>
                        <a:t>4</a:t>
                      </a:r>
                      <a:endParaRPr lang="de-DE" altLang="en-US" b="1">
                        <a:latin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 b="1">
                          <a:latin typeface="Calibri" panose="020F0502020204030204" charset="0"/>
                        </a:rPr>
                        <a:t>10</a:t>
                      </a:r>
                      <a:endParaRPr lang="de-DE" altLang="en-US" b="1">
                        <a:latin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 b="1">
                          <a:latin typeface="Calibri" panose="020F0502020204030204" charset="0"/>
                        </a:rPr>
                        <a:t>16</a:t>
                      </a:r>
                      <a:endParaRPr lang="de-DE" altLang="en-US" b="1">
                        <a:latin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 sz="1800" b="1">
                          <a:latin typeface="Calibri" panose="020F0502020204030204" charset="0"/>
                          <a:sym typeface="+mn-ea"/>
                        </a:rPr>
                        <a:t>1e-3</a:t>
                      </a:r>
                      <a:endParaRPr lang="de-DE" altLang="en-US" sz="1800" b="1">
                        <a:latin typeface="Calibri" panose="020F0502020204030204" charset="0"/>
                      </a:endParaRPr>
                    </a:p>
                    <a:p>
                      <a:pPr>
                        <a:buNone/>
                      </a:pPr>
                      <a:endParaRPr lang="de-DE" altLang="en-US" b="1">
                        <a:latin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 b="1">
                          <a:latin typeface="Calibri" panose="020F0502020204030204" charset="0"/>
                        </a:rPr>
                        <a:t>0,98</a:t>
                      </a:r>
                      <a:endParaRPr lang="de-DE" altLang="en-US" b="1">
                        <a:latin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 b="1">
                          <a:latin typeface="Calibri" panose="020F0502020204030204" charset="0"/>
                        </a:rPr>
                        <a:t>0,98</a:t>
                      </a:r>
                      <a:endParaRPr lang="de-DE" altLang="en-US" b="1">
                        <a:latin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 b="1">
                          <a:latin typeface="Calibri" panose="020F0502020204030204" charset="0"/>
                        </a:rPr>
                        <a:t>0,97</a:t>
                      </a:r>
                      <a:endParaRPr lang="de-DE" altLang="en-US" b="1">
                        <a:latin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 b="1">
                          <a:latin typeface="Calibri" panose="020F0502020204030204" charset="0"/>
                        </a:rPr>
                        <a:t>0,98</a:t>
                      </a:r>
                      <a:endParaRPr lang="de-DE" altLang="en-US" b="1">
                        <a:latin typeface="Calibri" panose="020F0502020204030204" charset="0"/>
                      </a:endParaRPr>
                    </a:p>
                  </a:txBody>
                  <a:tcPr/>
                </a:tc>
              </a:tr>
              <a:tr h="640080"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>
                          <a:latin typeface="Calibri" panose="020F0502020204030204" charset="0"/>
                        </a:rPr>
                        <a:t>5</a:t>
                      </a:r>
                      <a:endParaRPr lang="de-DE" altLang="en-US">
                        <a:latin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>
                          <a:latin typeface="Calibri" panose="020F0502020204030204" charset="0"/>
                        </a:rPr>
                        <a:t>20</a:t>
                      </a:r>
                      <a:endParaRPr lang="de-DE" altLang="en-US">
                        <a:latin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>
                          <a:latin typeface="Calibri" panose="020F0502020204030204" charset="0"/>
                        </a:rPr>
                        <a:t>16</a:t>
                      </a:r>
                      <a:endParaRPr lang="de-DE" altLang="en-US">
                        <a:latin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 sz="1800">
                          <a:latin typeface="Calibri" panose="020F0502020204030204" charset="0"/>
                          <a:sym typeface="+mn-ea"/>
                        </a:rPr>
                        <a:t>1e-3</a:t>
                      </a:r>
                      <a:endParaRPr lang="de-DE" altLang="en-US" sz="1800">
                        <a:latin typeface="Calibri" panose="020F0502020204030204" charset="0"/>
                      </a:endParaRPr>
                    </a:p>
                    <a:p>
                      <a:pPr>
                        <a:buNone/>
                      </a:pPr>
                      <a:endParaRPr lang="de-DE" altLang="en-US">
                        <a:latin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>
                          <a:latin typeface="Calibri" panose="020F0502020204030204" charset="0"/>
                        </a:rPr>
                        <a:t>0,98</a:t>
                      </a:r>
                      <a:endParaRPr lang="de-DE" altLang="en-US">
                        <a:latin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>
                          <a:latin typeface="Calibri" panose="020F0502020204030204" charset="0"/>
                        </a:rPr>
                        <a:t>0,98</a:t>
                      </a:r>
                      <a:endParaRPr lang="de-DE" altLang="en-US">
                        <a:latin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>
                          <a:latin typeface="Calibri" panose="020F0502020204030204" charset="0"/>
                        </a:rPr>
                        <a:t>0,96</a:t>
                      </a:r>
                      <a:endParaRPr lang="de-DE" altLang="en-US">
                        <a:latin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>
                          <a:latin typeface="Calibri" panose="020F0502020204030204" charset="0"/>
                        </a:rPr>
                        <a:t>0,98</a:t>
                      </a:r>
                      <a:endParaRPr lang="de-DE" altLang="en-US">
                        <a:latin typeface="Calibri" panose="020F0502020204030204" charset="0"/>
                      </a:endParaRPr>
                    </a:p>
                  </a:txBody>
                  <a:tcPr/>
                </a:tc>
              </a:tr>
              <a:tr h="640080"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 b="1">
                          <a:latin typeface="Calibri" panose="020F0502020204030204" charset="0"/>
                        </a:rPr>
                        <a:t>6</a:t>
                      </a:r>
                      <a:endParaRPr lang="de-DE" altLang="en-US" b="1">
                        <a:latin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 b="1">
                          <a:latin typeface="Calibri" panose="020F0502020204030204" charset="0"/>
                        </a:rPr>
                        <a:t>50</a:t>
                      </a:r>
                      <a:endParaRPr lang="de-DE" altLang="en-US" b="1">
                        <a:latin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 b="1">
                          <a:latin typeface="Calibri" panose="020F0502020204030204" charset="0"/>
                        </a:rPr>
                        <a:t>16</a:t>
                      </a:r>
                      <a:endParaRPr lang="de-DE" altLang="en-US" b="1">
                        <a:latin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 sz="1800" b="1">
                          <a:latin typeface="Calibri" panose="020F0502020204030204" charset="0"/>
                          <a:sym typeface="+mn-ea"/>
                        </a:rPr>
                        <a:t>1e-3</a:t>
                      </a:r>
                      <a:endParaRPr lang="de-DE" altLang="en-US" sz="1800" b="1">
                        <a:latin typeface="Calibri" panose="020F0502020204030204" charset="0"/>
                      </a:endParaRPr>
                    </a:p>
                    <a:p>
                      <a:pPr>
                        <a:buNone/>
                      </a:pPr>
                      <a:endParaRPr lang="de-DE" altLang="en-US" b="1">
                        <a:latin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 b="1">
                          <a:latin typeface="Calibri" panose="020F0502020204030204" charset="0"/>
                        </a:rPr>
                        <a:t>0,98</a:t>
                      </a:r>
                      <a:endParaRPr lang="de-DE" altLang="en-US" b="1">
                        <a:latin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 b="1">
                          <a:latin typeface="Calibri" panose="020F0502020204030204" charset="0"/>
                        </a:rPr>
                        <a:t>0,98</a:t>
                      </a:r>
                      <a:endParaRPr lang="de-DE" altLang="en-US" b="1">
                        <a:latin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 b="1">
                          <a:latin typeface="Calibri" panose="020F0502020204030204" charset="0"/>
                        </a:rPr>
                        <a:t>0,97</a:t>
                      </a:r>
                      <a:endParaRPr lang="de-DE" altLang="en-US" b="1">
                        <a:latin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 b="1">
                          <a:latin typeface="Calibri" panose="020F0502020204030204" charset="0"/>
                        </a:rPr>
                        <a:t>0,98</a:t>
                      </a:r>
                      <a:endParaRPr lang="de-DE" altLang="en-US" b="1">
                        <a:latin typeface="Calibri" panose="020F0502020204030204" charset="0"/>
                      </a:endParaRPr>
                    </a:p>
                  </a:txBody>
                  <a:tcPr/>
                </a:tc>
              </a:tr>
              <a:tr h="455930"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 b="1">
                          <a:latin typeface="Calibri" panose="020F0502020204030204" charset="0"/>
                        </a:rPr>
                        <a:t>7</a:t>
                      </a:r>
                      <a:endParaRPr lang="de-DE" altLang="en-US" b="1">
                        <a:latin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 b="1">
                          <a:latin typeface="Calibri" panose="020F0502020204030204" charset="0"/>
                        </a:rPr>
                        <a:t>10</a:t>
                      </a:r>
                      <a:endParaRPr lang="de-DE" altLang="en-US" b="1">
                        <a:latin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 b="1">
                          <a:latin typeface="Calibri" panose="020F0502020204030204" charset="0"/>
                        </a:rPr>
                        <a:t>16</a:t>
                      </a:r>
                      <a:endParaRPr lang="de-DE" altLang="en-US" b="1">
                        <a:latin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 b="1">
                          <a:latin typeface="Calibri" panose="020F0502020204030204" charset="0"/>
                        </a:rPr>
                        <a:t>3e-4</a:t>
                      </a:r>
                      <a:endParaRPr lang="de-DE" altLang="en-US" b="1">
                        <a:latin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 b="1">
                          <a:latin typeface="Calibri" panose="020F0502020204030204" charset="0"/>
                        </a:rPr>
                        <a:t>0,98</a:t>
                      </a:r>
                      <a:endParaRPr lang="de-DE" altLang="en-US" b="1">
                        <a:latin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 b="1">
                          <a:latin typeface="Calibri" panose="020F0502020204030204" charset="0"/>
                        </a:rPr>
                        <a:t>0,98</a:t>
                      </a:r>
                      <a:endParaRPr lang="de-DE" altLang="en-US" b="1">
                        <a:latin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 b="1">
                          <a:latin typeface="Calibri" panose="020F0502020204030204" charset="0"/>
                        </a:rPr>
                        <a:t>0,97</a:t>
                      </a:r>
                      <a:endParaRPr lang="de-DE" altLang="en-US" b="1">
                        <a:latin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 b="1">
                          <a:latin typeface="Calibri" panose="020F0502020204030204" charset="0"/>
                        </a:rPr>
                        <a:t>0,98</a:t>
                      </a:r>
                      <a:endParaRPr lang="de-DE" altLang="en-US" b="1">
                        <a:latin typeface="Calibri" panose="020F0502020204030204" charset="0"/>
                      </a:endParaRPr>
                    </a:p>
                  </a:txBody>
                  <a:tcPr/>
                </a:tc>
              </a:tr>
              <a:tr h="455930"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>
                          <a:latin typeface="Calibri" panose="020F0502020204030204" charset="0"/>
                        </a:rPr>
                        <a:t>8</a:t>
                      </a:r>
                      <a:endParaRPr lang="de-DE" altLang="en-US">
                        <a:latin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>
                          <a:latin typeface="Calibri" panose="020F0502020204030204" charset="0"/>
                        </a:rPr>
                        <a:t>20</a:t>
                      </a:r>
                      <a:endParaRPr lang="de-DE" altLang="en-US">
                        <a:latin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>
                          <a:latin typeface="Calibri" panose="020F0502020204030204" charset="0"/>
                        </a:rPr>
                        <a:t>16</a:t>
                      </a:r>
                      <a:endParaRPr lang="de-DE" altLang="en-US">
                        <a:latin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>
                          <a:latin typeface="Calibri" panose="020F0502020204030204" charset="0"/>
                        </a:rPr>
                        <a:t>3e-4</a:t>
                      </a:r>
                      <a:endParaRPr lang="de-DE" altLang="en-US">
                        <a:latin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>
                          <a:latin typeface="Calibri" panose="020F0502020204030204" charset="0"/>
                        </a:rPr>
                        <a:t>0,97</a:t>
                      </a:r>
                      <a:endParaRPr lang="de-DE" altLang="en-US">
                        <a:latin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>
                          <a:latin typeface="Calibri" panose="020F0502020204030204" charset="0"/>
                        </a:rPr>
                        <a:t>0,98</a:t>
                      </a:r>
                      <a:endParaRPr lang="de-DE" altLang="en-US">
                        <a:latin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>
                          <a:latin typeface="Calibri" panose="020F0502020204030204" charset="0"/>
                        </a:rPr>
                        <a:t>0,95</a:t>
                      </a:r>
                      <a:endParaRPr lang="de-DE" altLang="en-US">
                        <a:latin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>
                          <a:latin typeface="Calibri" panose="020F0502020204030204" charset="0"/>
                        </a:rPr>
                        <a:t>0,97</a:t>
                      </a:r>
                      <a:endParaRPr lang="de-DE" altLang="en-US">
                        <a:latin typeface="Calibri" panose="020F0502020204030204" charset="0"/>
                      </a:endParaRPr>
                    </a:p>
                  </a:txBody>
                  <a:tcPr/>
                </a:tc>
              </a:tr>
              <a:tr h="455930"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 b="1">
                          <a:latin typeface="Calibri" panose="020F0502020204030204" charset="0"/>
                        </a:rPr>
                        <a:t>9</a:t>
                      </a:r>
                      <a:endParaRPr lang="de-DE" altLang="en-US" b="1">
                        <a:latin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 b="1">
                          <a:latin typeface="Calibri" panose="020F0502020204030204" charset="0"/>
                        </a:rPr>
                        <a:t>50</a:t>
                      </a:r>
                      <a:endParaRPr lang="de-DE" altLang="en-US" b="1">
                        <a:latin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 b="1">
                          <a:latin typeface="Calibri" panose="020F0502020204030204" charset="0"/>
                        </a:rPr>
                        <a:t>16</a:t>
                      </a:r>
                      <a:endParaRPr lang="de-DE" altLang="en-US" b="1">
                        <a:latin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 sz="1800" b="1">
                          <a:latin typeface="Calibri" panose="020F0502020204030204" charset="0"/>
                          <a:sym typeface="+mn-ea"/>
                        </a:rPr>
                        <a:t>3e-4</a:t>
                      </a:r>
                      <a:endParaRPr lang="de-DE" altLang="en-US" sz="1800" b="1">
                        <a:latin typeface="Calibri" panose="020F0502020204030204" charset="0"/>
                      </a:endParaRPr>
                    </a:p>
                    <a:p>
                      <a:pPr>
                        <a:buNone/>
                      </a:pPr>
                      <a:endParaRPr lang="de-DE" altLang="en-US" b="1">
                        <a:latin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 b="1">
                          <a:latin typeface="Calibri" panose="020F0502020204030204" charset="0"/>
                        </a:rPr>
                        <a:t>0,98</a:t>
                      </a:r>
                      <a:endParaRPr lang="de-DE" altLang="en-US" b="1">
                        <a:latin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 b="1">
                          <a:latin typeface="Calibri" panose="020F0502020204030204" charset="0"/>
                        </a:rPr>
                        <a:t>0,98</a:t>
                      </a:r>
                      <a:endParaRPr lang="de-DE" altLang="en-US" b="1">
                        <a:latin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 b="1">
                          <a:latin typeface="Calibri" panose="020F0502020204030204" charset="0"/>
                        </a:rPr>
                        <a:t>0,97</a:t>
                      </a:r>
                      <a:endParaRPr lang="de-DE" altLang="en-US" b="1">
                        <a:latin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 b="1">
                          <a:latin typeface="Calibri" panose="020F0502020204030204" charset="0"/>
                        </a:rPr>
                        <a:t>0,98</a:t>
                      </a:r>
                      <a:endParaRPr lang="de-DE" altLang="en-US" b="1">
                        <a:latin typeface="Calibri" panose="020F050202020403020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de-DE" altLang="en-US" sz="2800" b="1">
                <a:latin typeface="Calibri" panose="020F0502020204030204" charset="0"/>
              </a:rPr>
              <a:t>Step 8 (optional).</a:t>
            </a:r>
            <a:r>
              <a:rPr lang="de-DE" altLang="en-US" sz="2800">
                <a:latin typeface="Calibri" panose="020F0502020204030204" charset="0"/>
              </a:rPr>
              <a:t> Integration of Explainable AI </a:t>
            </a:r>
            <a:endParaRPr lang="de-DE" altLang="en-US" sz="2800">
              <a:latin typeface="Calibri" panose="020F050202020403020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83360"/>
            <a:ext cx="10515600" cy="4351338"/>
          </a:xfrm>
        </p:spPr>
        <p:txBody>
          <a:bodyPr/>
          <a:p>
            <a:r>
              <a:rPr lang="de-DE" altLang="en-US" sz="2000" b="1">
                <a:latin typeface="Calibri" panose="020F0502020204030204" charset="0"/>
              </a:rPr>
              <a:t>Explainable AI (XAI)</a:t>
            </a:r>
            <a:r>
              <a:rPr lang="de-DE" altLang="en-US" sz="2000">
                <a:latin typeface="Calibri" panose="020F0502020204030204" charset="0"/>
              </a:rPr>
              <a:t> helps the user understand why the AI made a certain decision. In our case, i</a:t>
            </a:r>
            <a:r>
              <a:rPr lang="en-US" altLang="en-US" sz="2000">
                <a:latin typeface="Calibri" panose="020F0502020204030204" charset="0"/>
              </a:rPr>
              <a:t>nstead of just giving a prediction, the model shows which parts of the nail influenced that decision</a:t>
            </a:r>
            <a:r>
              <a:rPr lang="de-DE" altLang="en-US" sz="2000">
                <a:latin typeface="Calibri" panose="020F0502020204030204" charset="0"/>
              </a:rPr>
              <a:t>.</a:t>
            </a:r>
            <a:endParaRPr lang="en-US" altLang="en-US" sz="2000">
              <a:latin typeface="Calibri" panose="020F0502020204030204" charset="0"/>
            </a:endParaRPr>
          </a:p>
          <a:p>
            <a:r>
              <a:rPr lang="en-US" altLang="en-US" sz="2000" b="1">
                <a:latin typeface="Calibri" panose="020F0502020204030204" charset="0"/>
              </a:rPr>
              <a:t>Heatmaps</a:t>
            </a:r>
            <a:r>
              <a:rPr lang="en-US" altLang="en-US" sz="2000">
                <a:latin typeface="Calibri" panose="020F0502020204030204" charset="0"/>
              </a:rPr>
              <a:t> highlight the regions</a:t>
            </a:r>
            <a:r>
              <a:rPr lang="de-DE" altLang="en-US" sz="2000">
                <a:latin typeface="Calibri" panose="020F0502020204030204" charset="0"/>
              </a:rPr>
              <a:t>, which</a:t>
            </a:r>
            <a:r>
              <a:rPr lang="en-US" altLang="en-US" sz="2000">
                <a:latin typeface="Calibri" panose="020F0502020204030204" charset="0"/>
              </a:rPr>
              <a:t> the model</a:t>
            </a:r>
            <a:r>
              <a:rPr lang="de-DE" altLang="en-US" sz="2000">
                <a:latin typeface="Calibri" panose="020F0502020204030204" charset="0"/>
              </a:rPr>
              <a:t> focused on </a:t>
            </a:r>
            <a:r>
              <a:rPr lang="en-US" altLang="en-US" sz="2000">
                <a:latin typeface="Calibri" panose="020F0502020204030204" charset="0"/>
                <a:cs typeface="Calibri" panose="020F0502020204030204" charset="0"/>
                <a:sym typeface="+mn-ea"/>
              </a:rPr>
              <a:t>→</a:t>
            </a:r>
            <a:r>
              <a:rPr lang="de-DE" altLang="en-US" sz="2000">
                <a:latin typeface="Calibri" panose="020F0502020204030204" charset="0"/>
              </a:rPr>
              <a:t> important for the explainability.</a:t>
            </a:r>
            <a:endParaRPr lang="en-US" altLang="en-US" sz="2000">
              <a:latin typeface="Calibri" panose="020F0502020204030204" charset="0"/>
            </a:endParaRPr>
          </a:p>
          <a:p>
            <a:endParaRPr lang="en-US" altLang="en-US" sz="2000">
              <a:latin typeface="Calibri" panose="020F0502020204030204" charset="0"/>
            </a:endParaRPr>
          </a:p>
          <a:p>
            <a:endParaRPr lang="en-US" altLang="en-US" sz="2000">
              <a:latin typeface="Calibri" panose="020F050202020403020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00455" y="3188335"/>
            <a:ext cx="3768090" cy="19843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2165" y="3188335"/>
            <a:ext cx="3966845" cy="204851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19050"/>
            <a:ext cx="10515600" cy="1325563"/>
          </a:xfrm>
        </p:spPr>
        <p:txBody>
          <a:bodyPr/>
          <a:p>
            <a:r>
              <a:rPr lang="de-DE" altLang="en-US" sz="3600">
                <a:latin typeface="Calibri" panose="020F0502020204030204" charset="0"/>
              </a:rPr>
              <a:t>XAI: heatmaps from ViT-B/16</a:t>
            </a:r>
            <a:endParaRPr lang="de-DE" altLang="en-US" sz="3600">
              <a:latin typeface="Calibri" panose="020F0502020204030204" charset="0"/>
            </a:endParaRPr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13030" y="904875"/>
            <a:ext cx="1771650" cy="1823720"/>
          </a:xfrm>
          <a:prstGeom prst="rect">
            <a:avLst/>
          </a:prstGeom>
        </p:spPr>
      </p:pic>
      <p:pic>
        <p:nvPicPr>
          <p:cNvPr id="5" name="Picture 4" descr="attention_rollout_vit_b16_nail (2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3880" y="904875"/>
            <a:ext cx="1834515" cy="182435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4325" y="904875"/>
            <a:ext cx="1807845" cy="1824355"/>
          </a:xfrm>
          <a:prstGeom prst="rect">
            <a:avLst/>
          </a:prstGeom>
        </p:spPr>
      </p:pic>
      <p:pic>
        <p:nvPicPr>
          <p:cNvPr id="7" name="Picture 6" descr="attention_rollout_vit_b16_nail (3)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2170" y="904875"/>
            <a:ext cx="1835150" cy="182372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37195" y="904875"/>
            <a:ext cx="1885950" cy="1824355"/>
          </a:xfrm>
          <a:prstGeom prst="rect">
            <a:avLst/>
          </a:prstGeom>
        </p:spPr>
      </p:pic>
      <p:pic>
        <p:nvPicPr>
          <p:cNvPr id="9" name="Picture 8" descr="attention_rollout_vit_b16_nail (4)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23145" y="905510"/>
            <a:ext cx="1823720" cy="182372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3030" y="2957195"/>
            <a:ext cx="1771650" cy="179768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24325" y="2961005"/>
            <a:ext cx="1807845" cy="184086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27035" y="2968625"/>
            <a:ext cx="1896110" cy="1830070"/>
          </a:xfrm>
          <a:prstGeom prst="rect">
            <a:avLst/>
          </a:prstGeom>
        </p:spPr>
      </p:pic>
      <p:pic>
        <p:nvPicPr>
          <p:cNvPr id="13" name="Picture 12" descr="attention_rollout_vit_b16_nail (5)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66265" y="2957195"/>
            <a:ext cx="1797050" cy="1797050"/>
          </a:xfrm>
          <a:prstGeom prst="rect">
            <a:avLst/>
          </a:prstGeom>
        </p:spPr>
      </p:pic>
      <p:pic>
        <p:nvPicPr>
          <p:cNvPr id="14" name="Picture 13" descr="attention_rollout_vit_b16_nail (6)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932170" y="2961005"/>
            <a:ext cx="1834515" cy="1841500"/>
          </a:xfrm>
          <a:prstGeom prst="rect">
            <a:avLst/>
          </a:prstGeom>
        </p:spPr>
      </p:pic>
      <p:pic>
        <p:nvPicPr>
          <p:cNvPr id="15" name="Picture 14" descr="attention_rollout_vit_b16_nail (7)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923145" y="2968625"/>
            <a:ext cx="1840865" cy="183388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3030" y="4982845"/>
            <a:ext cx="1753235" cy="182435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124325" y="4982210"/>
            <a:ext cx="1972310" cy="182435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027035" y="4982210"/>
            <a:ext cx="1886585" cy="1859915"/>
          </a:xfrm>
          <a:prstGeom prst="rect">
            <a:avLst/>
          </a:prstGeom>
        </p:spPr>
      </p:pic>
      <p:pic>
        <p:nvPicPr>
          <p:cNvPr id="20" name="Picture 19" descr="attention_rollout_vit_b16_nail (9)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096635" y="4988560"/>
            <a:ext cx="1670685" cy="1828800"/>
          </a:xfrm>
          <a:prstGeom prst="rect">
            <a:avLst/>
          </a:prstGeom>
        </p:spPr>
      </p:pic>
      <p:pic>
        <p:nvPicPr>
          <p:cNvPr id="21" name="Picture 20" descr="attention_rollout_vit_b16_nail (10)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914255" y="4982210"/>
            <a:ext cx="1847850" cy="1859280"/>
          </a:xfrm>
          <a:prstGeom prst="rect">
            <a:avLst/>
          </a:prstGeom>
        </p:spPr>
      </p:pic>
      <p:pic>
        <p:nvPicPr>
          <p:cNvPr id="22" name="Picture 21" descr="attention_rollout_vit_b16_nail (11)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866265" y="4982210"/>
            <a:ext cx="1802765" cy="183324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p>
            <a:r>
              <a:rPr lang="de-DE" altLang="en-US" sz="4000">
                <a:latin typeface="Calibri" panose="020F0502020204030204" charset="0"/>
              </a:rPr>
              <a:t>XAI: Heatmaps from YOLOv8</a:t>
            </a:r>
            <a:endParaRPr lang="de-DE" altLang="en-US" sz="4000">
              <a:latin typeface="Calibri" panose="020F0502020204030204" charset="0"/>
            </a:endParaRPr>
          </a:p>
        </p:txBody>
      </p:sp>
      <p:pic>
        <p:nvPicPr>
          <p:cNvPr id="4" name="Picture 3" descr="yolo_gradcam_nail (3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94205" y="998220"/>
            <a:ext cx="1706880" cy="1706880"/>
          </a:xfrm>
          <a:prstGeom prst="rect">
            <a:avLst/>
          </a:prstGeom>
        </p:spPr>
      </p:pic>
      <p:pic>
        <p:nvPicPr>
          <p:cNvPr id="5" name="Picture 4" descr="yolo_gradcam_nail (4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1345" y="1000125"/>
            <a:ext cx="1706880" cy="1706880"/>
          </a:xfrm>
          <a:prstGeom prst="rect">
            <a:avLst/>
          </a:prstGeom>
        </p:spPr>
      </p:pic>
      <p:pic>
        <p:nvPicPr>
          <p:cNvPr id="6" name="Picture 5" descr="yolo_gradcam_nail (5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4205" y="991235"/>
            <a:ext cx="1706880" cy="1706880"/>
          </a:xfrm>
          <a:prstGeom prst="rect">
            <a:avLst/>
          </a:prstGeom>
        </p:spPr>
      </p:pic>
      <p:pic>
        <p:nvPicPr>
          <p:cNvPr id="7" name="Picture 6" descr="yolo_gradcam_nail (6)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0400" y="2905125"/>
            <a:ext cx="1706880" cy="1706880"/>
          </a:xfrm>
          <a:prstGeom prst="rect">
            <a:avLst/>
          </a:prstGeom>
        </p:spPr>
      </p:pic>
      <p:pic>
        <p:nvPicPr>
          <p:cNvPr id="8" name="Picture 7" descr="yolo_gradcam_nail (7)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1345" y="2919095"/>
            <a:ext cx="1706880" cy="1706880"/>
          </a:xfrm>
          <a:prstGeom prst="rect">
            <a:avLst/>
          </a:prstGeom>
        </p:spPr>
      </p:pic>
      <p:pic>
        <p:nvPicPr>
          <p:cNvPr id="11" name="Content Placeholder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3050" y="998855"/>
            <a:ext cx="1657350" cy="170624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91610" y="1000125"/>
            <a:ext cx="1689735" cy="170497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42555" y="991235"/>
            <a:ext cx="1771650" cy="171386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91610" y="2914015"/>
            <a:ext cx="1680845" cy="171196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6380" y="2905125"/>
            <a:ext cx="1684655" cy="1709420"/>
          </a:xfrm>
          <a:prstGeom prst="rect">
            <a:avLst/>
          </a:prstGeom>
        </p:spPr>
      </p:pic>
      <p:pic>
        <p:nvPicPr>
          <p:cNvPr id="16" name="Picture 15" descr="yolo_gradcam_nail (9)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30400" y="4812030"/>
            <a:ext cx="1706880" cy="1706880"/>
          </a:xfrm>
          <a:prstGeom prst="rect">
            <a:avLst/>
          </a:prstGeom>
        </p:spPr>
      </p:pic>
      <p:pic>
        <p:nvPicPr>
          <p:cNvPr id="17" name="Picture 16" descr="yolo_gradcam_nail (8)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575165" y="2919095"/>
            <a:ext cx="1706880" cy="1706880"/>
          </a:xfrm>
          <a:prstGeom prst="rect">
            <a:avLst/>
          </a:prstGeom>
        </p:spPr>
      </p:pic>
      <p:pic>
        <p:nvPicPr>
          <p:cNvPr id="18" name="Picture 17" descr="yolo_gradcam_nail (11)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575165" y="4846955"/>
            <a:ext cx="1706880" cy="1706880"/>
          </a:xfrm>
          <a:prstGeom prst="rect">
            <a:avLst/>
          </a:prstGeom>
        </p:spPr>
      </p:pic>
      <p:pic>
        <p:nvPicPr>
          <p:cNvPr id="19" name="Picture 18" descr="yolo_gradcam_nail (10)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681345" y="4839970"/>
            <a:ext cx="1706880" cy="1706880"/>
          </a:xfrm>
          <a:prstGeom prst="rect">
            <a:avLst/>
          </a:prstGeom>
        </p:spPr>
      </p:pic>
      <p:sp>
        <p:nvSpPr>
          <p:cNvPr id="20" name="Text Box 19"/>
          <p:cNvSpPr txBox="1"/>
          <p:nvPr/>
        </p:nvSpPr>
        <p:spPr>
          <a:xfrm>
            <a:off x="8035925" y="643890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en-US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800340" y="2919095"/>
            <a:ext cx="1774825" cy="171323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46380" y="4814570"/>
            <a:ext cx="1684020" cy="17526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912235" y="4839970"/>
            <a:ext cx="1838960" cy="1701165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834630" y="4846320"/>
            <a:ext cx="1740535" cy="171577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de-DE" altLang="en-US">
                <a:latin typeface="Calibri" panose="020F0502020204030204" charset="0"/>
              </a:rPr>
              <a:t>Comparison</a:t>
            </a:r>
            <a:endParaRPr lang="de-DE" altLang="en-US">
              <a:latin typeface="Calibri" panose="020F0502020204030204" charset="0"/>
            </a:endParaRPr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27330" y="1426210"/>
            <a:ext cx="4972050" cy="273494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0450" y="1308735"/>
            <a:ext cx="5213350" cy="2970530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340995" y="4507865"/>
            <a:ext cx="1120521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/>
              <a:t>The ViT-B/16 heatmaps </a:t>
            </a:r>
            <a:r>
              <a:rPr lang="de-DE" altLang="en-US">
                <a:latin typeface="Calibri" panose="020F0502020204030204" charset="0"/>
              </a:rPr>
              <a:t>are</a:t>
            </a:r>
            <a:r>
              <a:rPr lang="en-US" altLang="en-US"/>
              <a:t> more diffuse and distributed across the entire nail, highlighting multiple area</a:t>
            </a:r>
            <a:r>
              <a:rPr lang="de-DE" altLang="en-US">
                <a:latin typeface="Calibri" panose="020F0502020204030204" charset="0"/>
              </a:rPr>
              <a:t>s</a:t>
            </a:r>
            <a:r>
              <a:rPr lang="en-US" altLang="en-US"/>
              <a:t>. This s</a:t>
            </a:r>
            <a:r>
              <a:rPr lang="de-DE" altLang="en-US">
                <a:latin typeface="Calibri" panose="020F0502020204030204" charset="0"/>
              </a:rPr>
              <a:t>hows</a:t>
            </a:r>
            <a:r>
              <a:rPr lang="en-US" altLang="en-US"/>
              <a:t> that the model</a:t>
            </a:r>
            <a:r>
              <a:rPr lang="de-DE" altLang="en-US">
                <a:latin typeface="Calibri" panose="020F0502020204030204" charset="0"/>
              </a:rPr>
              <a:t> captures</a:t>
            </a:r>
            <a:r>
              <a:rPr lang="en-US" altLang="en-US"/>
              <a:t> global information and long-range dependencies rather than focusing on a single localized region</a:t>
            </a:r>
            <a:r>
              <a:rPr lang="de-DE" altLang="en-US">
                <a:latin typeface="Calibri" panose="020F0502020204030204" charset="0"/>
              </a:rPr>
              <a:t>.</a:t>
            </a:r>
            <a:endParaRPr lang="de-DE" altLang="en-US">
              <a:latin typeface="Calibri" panose="020F050202020403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>
                <a:latin typeface="Calibri" panose="020F0502020204030204" charset="0"/>
              </a:rPr>
              <a:t>In contrast, the YOLOv8 heatmaps </a:t>
            </a:r>
            <a:r>
              <a:rPr lang="de-DE" altLang="en-US">
                <a:latin typeface="Calibri" panose="020F0502020204030204" charset="0"/>
              </a:rPr>
              <a:t>show</a:t>
            </a:r>
            <a:r>
              <a:rPr lang="en-US" altLang="en-US">
                <a:latin typeface="Calibri" panose="020F0502020204030204" charset="0"/>
              </a:rPr>
              <a:t> more localized patterns, </a:t>
            </a:r>
            <a:r>
              <a:rPr lang="de-DE" altLang="en-US">
                <a:latin typeface="Calibri" panose="020F0502020204030204" charset="0"/>
              </a:rPr>
              <a:t>mostly</a:t>
            </a:r>
            <a:r>
              <a:rPr lang="en-US" altLang="en-US">
                <a:latin typeface="Calibri" panose="020F0502020204030204" charset="0"/>
              </a:rPr>
              <a:t> focusing on visually salient regions of the nail such as pigmen</a:t>
            </a:r>
            <a:r>
              <a:rPr lang="de-DE" altLang="en-US">
                <a:latin typeface="Calibri" panose="020F0502020204030204" charset="0"/>
              </a:rPr>
              <a:t>tations</a:t>
            </a:r>
            <a:r>
              <a:rPr lang="en-US" altLang="en-US">
                <a:latin typeface="Calibri" panose="020F0502020204030204" charset="0"/>
              </a:rPr>
              <a:t>, lesions, or irregular structures.</a:t>
            </a:r>
            <a:endParaRPr lang="en-US" altLang="en-US">
              <a:latin typeface="Calibri" panose="020F050202020403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>
                <a:latin typeface="Calibri" panose="020F0502020204030204" charset="0"/>
              </a:rPr>
              <a:t>Overall, both models </a:t>
            </a:r>
            <a:r>
              <a:rPr lang="de-DE" altLang="en-US">
                <a:latin typeface="Calibri" panose="020F0502020204030204" charset="0"/>
              </a:rPr>
              <a:t>focus on</a:t>
            </a:r>
            <a:r>
              <a:rPr lang="en-US" altLang="en-US">
                <a:latin typeface="Calibri" panose="020F0502020204030204" charset="0"/>
              </a:rPr>
              <a:t> clinically relevant nail regions, but they differ in their attention strategies</a:t>
            </a:r>
            <a:endParaRPr lang="en-US" altLang="en-US">
              <a:latin typeface="Calibri" panose="020F0502020204030204" charset="0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19050"/>
            <a:ext cx="10515600" cy="1325563"/>
          </a:xfrm>
        </p:spPr>
        <p:txBody>
          <a:bodyPr/>
          <a:p>
            <a:r>
              <a:rPr lang="de-DE" altLang="en-US" sz="3600">
                <a:latin typeface="Calibri" panose="020F0502020204030204" charset="0"/>
              </a:rPr>
              <a:t>XAI: heatmaps from ViT-B/16</a:t>
            </a:r>
            <a:endParaRPr lang="de-DE" altLang="en-US" sz="3600">
              <a:latin typeface="Calibri" panose="020F0502020204030204" charset="0"/>
            </a:endParaRPr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51460" y="905510"/>
            <a:ext cx="1771650" cy="1823720"/>
          </a:xfrm>
          <a:prstGeom prst="rect">
            <a:avLst/>
          </a:prstGeom>
        </p:spPr>
      </p:pic>
      <p:pic>
        <p:nvPicPr>
          <p:cNvPr id="5" name="Picture 4" descr="attention_rollout_vit_b16_nail (2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3110" y="904875"/>
            <a:ext cx="1834515" cy="182435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4325" y="904875"/>
            <a:ext cx="1854200" cy="1824355"/>
          </a:xfrm>
          <a:prstGeom prst="rect">
            <a:avLst/>
          </a:prstGeom>
        </p:spPr>
      </p:pic>
      <p:pic>
        <p:nvPicPr>
          <p:cNvPr id="7" name="Picture 6" descr="attention_rollout_vit_b16_nail (3)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2170" y="904875"/>
            <a:ext cx="1835150" cy="182372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37195" y="904875"/>
            <a:ext cx="1885950" cy="1824355"/>
          </a:xfrm>
          <a:prstGeom prst="rect">
            <a:avLst/>
          </a:prstGeom>
        </p:spPr>
      </p:pic>
      <p:pic>
        <p:nvPicPr>
          <p:cNvPr id="9" name="Picture 8" descr="attention_rollout_vit_b16_nail (4)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23145" y="905510"/>
            <a:ext cx="1823720" cy="182372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3840" y="2957195"/>
            <a:ext cx="1765935" cy="179768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24325" y="2961005"/>
            <a:ext cx="1853565" cy="184086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27035" y="2968625"/>
            <a:ext cx="1896110" cy="1830070"/>
          </a:xfrm>
          <a:prstGeom prst="rect">
            <a:avLst/>
          </a:prstGeom>
        </p:spPr>
      </p:pic>
      <p:pic>
        <p:nvPicPr>
          <p:cNvPr id="13" name="Picture 12" descr="attention_rollout_vit_b16_nail (5)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09775" y="2957195"/>
            <a:ext cx="1847850" cy="1797050"/>
          </a:xfrm>
          <a:prstGeom prst="rect">
            <a:avLst/>
          </a:prstGeom>
        </p:spPr>
      </p:pic>
      <p:pic>
        <p:nvPicPr>
          <p:cNvPr id="14" name="Picture 13" descr="attention_rollout_vit_b16_nail (6)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932170" y="2961005"/>
            <a:ext cx="1834515" cy="1841500"/>
          </a:xfrm>
          <a:prstGeom prst="rect">
            <a:avLst/>
          </a:prstGeom>
        </p:spPr>
      </p:pic>
      <p:pic>
        <p:nvPicPr>
          <p:cNvPr id="15" name="Picture 14" descr="attention_rollout_vit_b16_nail (7)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923145" y="2968625"/>
            <a:ext cx="1840865" cy="183388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43840" y="4982845"/>
            <a:ext cx="1753235" cy="182435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124325" y="4982210"/>
            <a:ext cx="1972310" cy="182435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027035" y="4982210"/>
            <a:ext cx="1886585" cy="1859915"/>
          </a:xfrm>
          <a:prstGeom prst="rect">
            <a:avLst/>
          </a:prstGeom>
        </p:spPr>
      </p:pic>
      <p:pic>
        <p:nvPicPr>
          <p:cNvPr id="20" name="Picture 19" descr="attention_rollout_vit_b16_nail (9)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096635" y="4988560"/>
            <a:ext cx="1670685" cy="1828800"/>
          </a:xfrm>
          <a:prstGeom prst="rect">
            <a:avLst/>
          </a:prstGeom>
        </p:spPr>
      </p:pic>
      <p:pic>
        <p:nvPicPr>
          <p:cNvPr id="21" name="Picture 20" descr="attention_rollout_vit_b16_nail (10)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914255" y="4982210"/>
            <a:ext cx="1847850" cy="1859280"/>
          </a:xfrm>
          <a:prstGeom prst="rect">
            <a:avLst/>
          </a:prstGeom>
        </p:spPr>
      </p:pic>
      <p:pic>
        <p:nvPicPr>
          <p:cNvPr id="22" name="Picture 21" descr="attention_rollout_vit_b16_nail (11)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997075" y="4982210"/>
            <a:ext cx="1860550" cy="183324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p>
            <a:r>
              <a:rPr lang="de-DE" altLang="en-US" sz="4000">
                <a:latin typeface="Calibri" panose="020F0502020204030204" charset="0"/>
              </a:rPr>
              <a:t>XAI: Heatmaps from YOLOv8</a:t>
            </a:r>
            <a:endParaRPr lang="de-DE" altLang="en-US" sz="4000">
              <a:latin typeface="Calibri" panose="020F0502020204030204" charset="0"/>
            </a:endParaRPr>
          </a:p>
        </p:txBody>
      </p:sp>
      <p:pic>
        <p:nvPicPr>
          <p:cNvPr id="4" name="Picture 3" descr="yolo_gradcam_nail (3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79295" y="995680"/>
            <a:ext cx="1706880" cy="1706880"/>
          </a:xfrm>
          <a:prstGeom prst="rect">
            <a:avLst/>
          </a:prstGeom>
        </p:spPr>
      </p:pic>
      <p:pic>
        <p:nvPicPr>
          <p:cNvPr id="5" name="Picture 4" descr="yolo_gradcam_nail (4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1345" y="1000125"/>
            <a:ext cx="1706880" cy="1706880"/>
          </a:xfrm>
          <a:prstGeom prst="rect">
            <a:avLst/>
          </a:prstGeom>
        </p:spPr>
      </p:pic>
      <p:pic>
        <p:nvPicPr>
          <p:cNvPr id="6" name="Picture 5" descr="yolo_gradcam_nail (5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4205" y="991235"/>
            <a:ext cx="1706880" cy="1706880"/>
          </a:xfrm>
          <a:prstGeom prst="rect">
            <a:avLst/>
          </a:prstGeom>
        </p:spPr>
      </p:pic>
      <p:pic>
        <p:nvPicPr>
          <p:cNvPr id="7" name="Picture 6" descr="yolo_gradcam_nail (6)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9295" y="2903855"/>
            <a:ext cx="1706880" cy="1706880"/>
          </a:xfrm>
          <a:prstGeom prst="rect">
            <a:avLst/>
          </a:prstGeom>
        </p:spPr>
      </p:pic>
      <p:pic>
        <p:nvPicPr>
          <p:cNvPr id="8" name="Picture 7" descr="yolo_gradcam_nail (7)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1345" y="2919095"/>
            <a:ext cx="1706880" cy="1706880"/>
          </a:xfrm>
          <a:prstGeom prst="rect">
            <a:avLst/>
          </a:prstGeom>
        </p:spPr>
      </p:pic>
      <p:pic>
        <p:nvPicPr>
          <p:cNvPr id="11" name="Content Placeholder 3"/>
          <p:cNvPicPr/>
          <p:nvPr/>
        </p:nvPicPr>
        <p:blipFill>
          <a:blip r:embed="rId6"/>
          <a:stretch>
            <a:fillRect/>
          </a:stretch>
        </p:blipFill>
        <p:spPr>
          <a:xfrm>
            <a:off x="273050" y="998855"/>
            <a:ext cx="1706245" cy="1708785"/>
          </a:xfrm>
          <a:prstGeom prst="rect">
            <a:avLst/>
          </a:prstGeom>
        </p:spPr>
      </p:pic>
      <p:pic>
        <p:nvPicPr>
          <p:cNvPr id="12" name="Picture 11"/>
          <p:cNvPicPr/>
          <p:nvPr/>
        </p:nvPicPr>
        <p:blipFill>
          <a:blip r:embed="rId7"/>
          <a:stretch>
            <a:fillRect/>
          </a:stretch>
        </p:blipFill>
        <p:spPr>
          <a:xfrm>
            <a:off x="4008120" y="998220"/>
            <a:ext cx="1706245" cy="170942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42555" y="991235"/>
            <a:ext cx="1802765" cy="171386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91610" y="2918460"/>
            <a:ext cx="1722755" cy="170751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6380" y="2905125"/>
            <a:ext cx="1732915" cy="1709420"/>
          </a:xfrm>
          <a:prstGeom prst="rect">
            <a:avLst/>
          </a:prstGeom>
        </p:spPr>
      </p:pic>
      <p:pic>
        <p:nvPicPr>
          <p:cNvPr id="16" name="Picture 15" descr="yolo_gradcam_nail (9)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79295" y="4806950"/>
            <a:ext cx="1706880" cy="1706880"/>
          </a:xfrm>
          <a:prstGeom prst="rect">
            <a:avLst/>
          </a:prstGeom>
        </p:spPr>
      </p:pic>
      <p:pic>
        <p:nvPicPr>
          <p:cNvPr id="17" name="Picture 16" descr="yolo_gradcam_nail (8)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575165" y="2919095"/>
            <a:ext cx="1706880" cy="1706880"/>
          </a:xfrm>
          <a:prstGeom prst="rect">
            <a:avLst/>
          </a:prstGeom>
        </p:spPr>
      </p:pic>
      <p:pic>
        <p:nvPicPr>
          <p:cNvPr id="18" name="Picture 17" descr="yolo_gradcam_nail (11)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514205" y="4846955"/>
            <a:ext cx="1767840" cy="1706880"/>
          </a:xfrm>
          <a:prstGeom prst="rect">
            <a:avLst/>
          </a:prstGeom>
        </p:spPr>
      </p:pic>
      <p:pic>
        <p:nvPicPr>
          <p:cNvPr id="19" name="Picture 18" descr="yolo_gradcam_nail (10)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681345" y="4839970"/>
            <a:ext cx="1706880" cy="1706880"/>
          </a:xfrm>
          <a:prstGeom prst="rect">
            <a:avLst/>
          </a:prstGeom>
        </p:spPr>
      </p:pic>
      <p:sp>
        <p:nvSpPr>
          <p:cNvPr id="20" name="Text Box 19"/>
          <p:cNvSpPr txBox="1"/>
          <p:nvPr/>
        </p:nvSpPr>
        <p:spPr>
          <a:xfrm>
            <a:off x="8035925" y="643890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en-US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726680" y="2919095"/>
            <a:ext cx="1846580" cy="1713230"/>
          </a:xfrm>
          <a:prstGeom prst="rect">
            <a:avLst/>
          </a:prstGeom>
        </p:spPr>
      </p:pic>
      <p:pic>
        <p:nvPicPr>
          <p:cNvPr id="22" name="Picture 21"/>
          <p:cNvPicPr/>
          <p:nvPr/>
        </p:nvPicPr>
        <p:blipFill>
          <a:blip r:embed="rId16"/>
          <a:stretch>
            <a:fillRect/>
          </a:stretch>
        </p:blipFill>
        <p:spPr>
          <a:xfrm>
            <a:off x="246380" y="4814570"/>
            <a:ext cx="1732915" cy="1713865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992880" y="4839970"/>
            <a:ext cx="1769110" cy="171323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733030" y="4846320"/>
            <a:ext cx="1811655" cy="1704975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872615" y="1825625"/>
            <a:ext cx="8446135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877695" y="1829435"/>
            <a:ext cx="8435340" cy="43434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723765" y="3277235"/>
            <a:ext cx="2743200" cy="14478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600575" y="3215640"/>
            <a:ext cx="2546350" cy="133794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p>
            <a:r>
              <a:rPr lang="de-DE" altLang="en-US" sz="3600">
                <a:latin typeface="Calibri" panose="020F0502020204030204" charset="0"/>
              </a:rPr>
              <a:t>YOLO Fine Tuning Results (Multi Class)</a:t>
            </a:r>
            <a:endParaRPr lang="de-DE" altLang="en-US" sz="3600">
              <a:latin typeface="Calibri" panose="020F0502020204030204" charset="0"/>
            </a:endParaRPr>
          </a:p>
        </p:txBody>
      </p:sp>
      <p:graphicFrame>
        <p:nvGraphicFramePr>
          <p:cNvPr id="4" name="Content Placeholder 3"/>
          <p:cNvGraphicFramePr/>
          <p:nvPr>
            <p:ph idx="1"/>
            <p:custDataLst>
              <p:tags r:id="rId1"/>
            </p:custDataLst>
          </p:nvPr>
        </p:nvGraphicFramePr>
        <p:xfrm>
          <a:off x="838200" y="946785"/>
          <a:ext cx="10515600" cy="56654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75460"/>
                <a:gridCol w="853440"/>
                <a:gridCol w="1314450"/>
                <a:gridCol w="1314450"/>
                <a:gridCol w="1314450"/>
                <a:gridCol w="1314450"/>
                <a:gridCol w="1447800"/>
                <a:gridCol w="1181100"/>
              </a:tblGrid>
              <a:tr h="640080">
                <a:tc>
                  <a:txBody>
                    <a:bodyPr/>
                    <a:p>
                      <a:pPr>
                        <a:buNone/>
                      </a:pPr>
                      <a:endParaRPr lang="de-DE" altLang="en-US">
                        <a:latin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>
                          <a:solidFill>
                            <a:schemeClr val="tx1"/>
                          </a:solidFill>
                          <a:latin typeface="Calibri" panose="020F0502020204030204" charset="0"/>
                        </a:rPr>
                        <a:t>epochs</a:t>
                      </a:r>
                      <a:endParaRPr lang="de-DE" altLang="en-US">
                        <a:solidFill>
                          <a:schemeClr val="tx1"/>
                        </a:solidFill>
                        <a:latin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>
                          <a:solidFill>
                            <a:schemeClr val="tx1"/>
                          </a:solidFill>
                          <a:latin typeface="Calibri" panose="020F0502020204030204" charset="0"/>
                        </a:rPr>
                        <a:t>batch size</a:t>
                      </a:r>
                      <a:endParaRPr lang="de-DE" altLang="en-US">
                        <a:solidFill>
                          <a:schemeClr val="tx1"/>
                        </a:solidFill>
                        <a:latin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>
                          <a:solidFill>
                            <a:schemeClr val="tx1"/>
                          </a:solidFill>
                          <a:latin typeface="Calibri" panose="020F0502020204030204" charset="0"/>
                        </a:rPr>
                        <a:t>learning rate</a:t>
                      </a:r>
                      <a:endParaRPr lang="de-DE" altLang="en-US">
                        <a:solidFill>
                          <a:schemeClr val="tx1"/>
                        </a:solidFill>
                        <a:latin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>
                          <a:solidFill>
                            <a:schemeClr val="tx1"/>
                          </a:solidFill>
                          <a:latin typeface="Calibri" panose="020F0502020204030204" charset="0"/>
                        </a:rPr>
                        <a:t>accuracy</a:t>
                      </a:r>
                      <a:endParaRPr lang="de-DE" altLang="en-US">
                        <a:solidFill>
                          <a:schemeClr val="tx1"/>
                        </a:solidFill>
                        <a:latin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>
                          <a:solidFill>
                            <a:schemeClr val="tx1"/>
                          </a:solidFill>
                          <a:latin typeface="Calibri" panose="020F0502020204030204" charset="0"/>
                        </a:rPr>
                        <a:t>F1-Score</a:t>
                      </a:r>
                      <a:endParaRPr lang="de-DE" altLang="en-US">
                        <a:solidFill>
                          <a:schemeClr val="tx1"/>
                        </a:solidFill>
                        <a:latin typeface="Calibri" panose="020F0502020204030204" charset="0"/>
                      </a:endParaRPr>
                    </a:p>
                    <a:p>
                      <a:pPr>
                        <a:buNone/>
                      </a:pPr>
                      <a:r>
                        <a:rPr lang="de-DE" altLang="en-US">
                          <a:solidFill>
                            <a:schemeClr val="tx1"/>
                          </a:solidFill>
                          <a:latin typeface="Calibri" panose="020F0502020204030204" charset="0"/>
                        </a:rPr>
                        <a:t>(healthy)</a:t>
                      </a:r>
                      <a:endParaRPr lang="de-DE" altLang="en-US">
                        <a:solidFill>
                          <a:schemeClr val="tx1"/>
                        </a:solidFill>
                        <a:latin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>
                          <a:solidFill>
                            <a:schemeClr val="tx1"/>
                          </a:solidFill>
                          <a:latin typeface="Calibri" panose="020F0502020204030204" charset="0"/>
                        </a:rPr>
                        <a:t>F1-Score </a:t>
                      </a:r>
                      <a:endParaRPr lang="de-DE" altLang="en-US">
                        <a:solidFill>
                          <a:schemeClr val="tx1"/>
                        </a:solidFill>
                        <a:latin typeface="Calibri" panose="020F0502020204030204" charset="0"/>
                      </a:endParaRPr>
                    </a:p>
                    <a:p>
                      <a:pPr>
                        <a:buNone/>
                      </a:pPr>
                      <a:r>
                        <a:rPr lang="de-DE" altLang="en-US">
                          <a:solidFill>
                            <a:schemeClr val="tx1"/>
                          </a:solidFill>
                          <a:latin typeface="Calibri" panose="020F0502020204030204" charset="0"/>
                        </a:rPr>
                        <a:t>(melanoma)</a:t>
                      </a:r>
                      <a:endParaRPr lang="de-DE" altLang="en-US">
                        <a:solidFill>
                          <a:schemeClr val="tx1"/>
                        </a:solidFill>
                        <a:latin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>
                          <a:solidFill>
                            <a:schemeClr val="tx1"/>
                          </a:solidFill>
                          <a:latin typeface="Calibri" panose="020F0502020204030204" charset="0"/>
                        </a:rPr>
                        <a:t>F1-Score</a:t>
                      </a:r>
                      <a:endParaRPr lang="de-DE" altLang="en-US">
                        <a:solidFill>
                          <a:schemeClr val="tx1"/>
                        </a:solidFill>
                        <a:latin typeface="Calibri" panose="020F0502020204030204" charset="0"/>
                      </a:endParaRPr>
                    </a:p>
                    <a:p>
                      <a:pPr>
                        <a:buNone/>
                      </a:pPr>
                      <a:r>
                        <a:rPr lang="de-DE" altLang="en-US">
                          <a:solidFill>
                            <a:schemeClr val="tx1"/>
                          </a:solidFill>
                          <a:latin typeface="Calibri" panose="020F0502020204030204" charset="0"/>
                        </a:rPr>
                        <a:t>(other)</a:t>
                      </a:r>
                      <a:endParaRPr lang="de-DE" altLang="en-US">
                        <a:solidFill>
                          <a:schemeClr val="tx1"/>
                        </a:solidFill>
                        <a:latin typeface="Calibri" panose="020F0502020204030204" charset="0"/>
                      </a:endParaRPr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 i="1">
                          <a:latin typeface="Calibri" panose="020F0502020204030204" charset="0"/>
                        </a:rPr>
                        <a:t>1 (initial values)</a:t>
                      </a:r>
                      <a:endParaRPr lang="de-DE" altLang="en-US" i="1">
                        <a:latin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 i="1">
                          <a:latin typeface="Calibri" panose="020F0502020204030204" charset="0"/>
                        </a:rPr>
                        <a:t>20</a:t>
                      </a:r>
                      <a:endParaRPr lang="de-DE" altLang="en-US" i="1">
                        <a:latin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 i="1">
                          <a:latin typeface="Calibri" panose="020F0502020204030204" charset="0"/>
                        </a:rPr>
                        <a:t>32</a:t>
                      </a:r>
                      <a:endParaRPr lang="de-DE" altLang="en-US" i="1">
                        <a:latin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 i="1">
                          <a:latin typeface="Calibri" panose="020F0502020204030204" charset="0"/>
                        </a:rPr>
                        <a:t>1e-3</a:t>
                      </a:r>
                      <a:endParaRPr lang="de-DE" altLang="en-US" i="1">
                        <a:latin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 i="1">
                          <a:latin typeface="Calibri" panose="020F0502020204030204" charset="0"/>
                        </a:rPr>
                        <a:t>0,982</a:t>
                      </a:r>
                      <a:endParaRPr lang="de-DE" altLang="en-US" i="1">
                        <a:latin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 i="1">
                          <a:latin typeface="Calibri" panose="020F0502020204030204" charset="0"/>
                        </a:rPr>
                        <a:t>0,98</a:t>
                      </a:r>
                      <a:endParaRPr lang="de-DE" altLang="en-US" i="1">
                        <a:latin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 i="1">
                          <a:latin typeface="Calibri" panose="020F0502020204030204" charset="0"/>
                        </a:rPr>
                        <a:t>0,96</a:t>
                      </a:r>
                      <a:endParaRPr lang="de-DE" altLang="en-US" i="1">
                        <a:latin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 i="1">
                          <a:latin typeface="Calibri" panose="020F0502020204030204" charset="0"/>
                        </a:rPr>
                        <a:t>0,98</a:t>
                      </a:r>
                      <a:endParaRPr lang="de-DE" altLang="en-US" i="1">
                        <a:latin typeface="Calibri" panose="020F0502020204030204" charset="0"/>
                      </a:endParaRPr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 b="1">
                          <a:latin typeface="Calibri" panose="020F0502020204030204" charset="0"/>
                        </a:rPr>
                        <a:t>2</a:t>
                      </a:r>
                      <a:endParaRPr lang="de-DE" altLang="en-US" b="1">
                        <a:latin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 b="1">
                          <a:latin typeface="Calibri" panose="020F0502020204030204" charset="0"/>
                        </a:rPr>
                        <a:t>10</a:t>
                      </a:r>
                      <a:endParaRPr lang="de-DE" altLang="en-US" b="1">
                        <a:latin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 b="1">
                          <a:latin typeface="Calibri" panose="020F0502020204030204" charset="0"/>
                        </a:rPr>
                        <a:t>32</a:t>
                      </a:r>
                      <a:endParaRPr lang="de-DE" altLang="en-US" b="1">
                        <a:latin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 b="1">
                          <a:latin typeface="Calibri" panose="020F0502020204030204" charset="0"/>
                        </a:rPr>
                        <a:t>1e-3</a:t>
                      </a:r>
                      <a:endParaRPr lang="de-DE" altLang="en-US" b="1">
                        <a:latin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 b="1">
                          <a:latin typeface="Calibri" panose="020F0502020204030204" charset="0"/>
                        </a:rPr>
                        <a:t>0,986</a:t>
                      </a:r>
                      <a:endParaRPr lang="de-DE" altLang="en-US" b="1">
                        <a:latin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 b="1">
                          <a:latin typeface="Calibri" panose="020F0502020204030204" charset="0"/>
                        </a:rPr>
                        <a:t>0,99</a:t>
                      </a:r>
                      <a:endParaRPr lang="de-DE" altLang="en-US" b="1">
                        <a:latin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 b="1">
                          <a:latin typeface="Calibri" panose="020F0502020204030204" charset="0"/>
                        </a:rPr>
                        <a:t>0,96</a:t>
                      </a:r>
                      <a:endParaRPr lang="de-DE" altLang="en-US" b="1">
                        <a:latin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 b="1">
                          <a:latin typeface="Calibri" panose="020F0502020204030204" charset="0"/>
                        </a:rPr>
                        <a:t>0,98</a:t>
                      </a:r>
                      <a:endParaRPr lang="de-DE" altLang="en-US" b="1">
                        <a:latin typeface="Calibri" panose="020F0502020204030204" charset="0"/>
                      </a:endParaRPr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>
                          <a:latin typeface="Calibri" panose="020F0502020204030204" charset="0"/>
                        </a:rPr>
                        <a:t>3</a:t>
                      </a:r>
                      <a:endParaRPr lang="de-DE" altLang="en-US">
                        <a:latin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>
                          <a:latin typeface="Calibri" panose="020F0502020204030204" charset="0"/>
                        </a:rPr>
                        <a:t>50</a:t>
                      </a:r>
                      <a:endParaRPr lang="de-DE" altLang="en-US">
                        <a:latin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>
                          <a:latin typeface="Calibri" panose="020F0502020204030204" charset="0"/>
                        </a:rPr>
                        <a:t>32</a:t>
                      </a:r>
                      <a:endParaRPr lang="de-DE" altLang="en-US">
                        <a:latin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>
                          <a:latin typeface="Calibri" panose="020F0502020204030204" charset="0"/>
                        </a:rPr>
                        <a:t>1e-3</a:t>
                      </a:r>
                      <a:endParaRPr lang="de-DE" altLang="en-US">
                        <a:latin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>
                          <a:latin typeface="Calibri" panose="020F0502020204030204" charset="0"/>
                        </a:rPr>
                        <a:t>0,985</a:t>
                      </a:r>
                      <a:endParaRPr lang="de-DE" altLang="en-US">
                        <a:latin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>
                          <a:latin typeface="Calibri" panose="020F0502020204030204" charset="0"/>
                        </a:rPr>
                        <a:t>0,98</a:t>
                      </a:r>
                      <a:endParaRPr lang="de-DE" altLang="en-US">
                        <a:latin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>
                          <a:latin typeface="Calibri" panose="020F0502020204030204" charset="0"/>
                        </a:rPr>
                        <a:t>0,97</a:t>
                      </a:r>
                      <a:endParaRPr lang="de-DE" altLang="en-US">
                        <a:latin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>
                          <a:latin typeface="Calibri" panose="020F0502020204030204" charset="0"/>
                        </a:rPr>
                        <a:t>0,98</a:t>
                      </a:r>
                      <a:endParaRPr lang="de-DE" altLang="en-US">
                        <a:latin typeface="Calibri" panose="020F0502020204030204" charset="0"/>
                      </a:endParaRPr>
                    </a:p>
                  </a:txBody>
                  <a:tcPr/>
                </a:tc>
              </a:tr>
              <a:tr h="640080"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>
                          <a:latin typeface="Calibri" panose="020F0502020204030204" charset="0"/>
                        </a:rPr>
                        <a:t>4</a:t>
                      </a:r>
                      <a:endParaRPr lang="de-DE" altLang="en-US">
                        <a:latin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>
                          <a:latin typeface="Calibri" panose="020F0502020204030204" charset="0"/>
                        </a:rPr>
                        <a:t>10</a:t>
                      </a:r>
                      <a:endParaRPr lang="de-DE" altLang="en-US">
                        <a:latin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>
                          <a:latin typeface="Calibri" panose="020F0502020204030204" charset="0"/>
                        </a:rPr>
                        <a:t>16</a:t>
                      </a:r>
                      <a:endParaRPr lang="de-DE" altLang="en-US">
                        <a:latin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 sz="1800">
                          <a:latin typeface="Calibri" panose="020F0502020204030204" charset="0"/>
                          <a:sym typeface="+mn-ea"/>
                        </a:rPr>
                        <a:t>1e-3</a:t>
                      </a:r>
                      <a:endParaRPr lang="de-DE" altLang="en-US" sz="1800">
                        <a:latin typeface="Calibri" panose="020F0502020204030204" charset="0"/>
                      </a:endParaRPr>
                    </a:p>
                    <a:p>
                      <a:pPr>
                        <a:buNone/>
                      </a:pPr>
                      <a:endParaRPr lang="de-DE" altLang="en-US">
                        <a:latin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>
                          <a:latin typeface="Calibri" panose="020F0502020204030204" charset="0"/>
                        </a:rPr>
                        <a:t>0,976</a:t>
                      </a:r>
                      <a:endParaRPr lang="de-DE" altLang="en-US">
                        <a:latin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>
                          <a:latin typeface="Calibri" panose="020F0502020204030204" charset="0"/>
                        </a:rPr>
                        <a:t>0,98</a:t>
                      </a:r>
                      <a:endParaRPr lang="de-DE" altLang="en-US">
                        <a:latin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>
                          <a:latin typeface="Calibri" panose="020F0502020204030204" charset="0"/>
                        </a:rPr>
                        <a:t>0,94</a:t>
                      </a:r>
                      <a:endParaRPr lang="de-DE" altLang="en-US">
                        <a:latin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>
                          <a:latin typeface="Calibri" panose="020F0502020204030204" charset="0"/>
                        </a:rPr>
                        <a:t>0,97</a:t>
                      </a:r>
                      <a:endParaRPr lang="de-DE" altLang="en-US">
                        <a:latin typeface="Calibri" panose="020F0502020204030204" charset="0"/>
                      </a:endParaRPr>
                    </a:p>
                  </a:txBody>
                  <a:tcPr/>
                </a:tc>
              </a:tr>
              <a:tr h="640080"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>
                          <a:latin typeface="Calibri" panose="020F0502020204030204" charset="0"/>
                        </a:rPr>
                        <a:t>5</a:t>
                      </a:r>
                      <a:endParaRPr lang="de-DE" altLang="en-US">
                        <a:latin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>
                          <a:latin typeface="Calibri" panose="020F0502020204030204" charset="0"/>
                        </a:rPr>
                        <a:t>20</a:t>
                      </a:r>
                      <a:endParaRPr lang="de-DE" altLang="en-US">
                        <a:latin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>
                          <a:latin typeface="Calibri" panose="020F0502020204030204" charset="0"/>
                        </a:rPr>
                        <a:t>16</a:t>
                      </a:r>
                      <a:endParaRPr lang="de-DE" altLang="en-US">
                        <a:latin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 sz="1800">
                          <a:latin typeface="Calibri" panose="020F0502020204030204" charset="0"/>
                          <a:sym typeface="+mn-ea"/>
                        </a:rPr>
                        <a:t>1e-3</a:t>
                      </a:r>
                      <a:endParaRPr lang="de-DE" altLang="en-US" sz="1800">
                        <a:latin typeface="Calibri" panose="020F0502020204030204" charset="0"/>
                      </a:endParaRPr>
                    </a:p>
                    <a:p>
                      <a:pPr>
                        <a:buNone/>
                      </a:pPr>
                      <a:endParaRPr lang="de-DE" altLang="en-US">
                        <a:latin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>
                          <a:latin typeface="Calibri" panose="020F0502020204030204" charset="0"/>
                        </a:rPr>
                        <a:t>0,985</a:t>
                      </a:r>
                      <a:endParaRPr lang="de-DE" altLang="en-US">
                        <a:latin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>
                          <a:latin typeface="Calibri" panose="020F0502020204030204" charset="0"/>
                        </a:rPr>
                        <a:t>0,99</a:t>
                      </a:r>
                      <a:endParaRPr lang="de-DE" altLang="en-US">
                        <a:latin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>
                          <a:latin typeface="Calibri" panose="020F0502020204030204" charset="0"/>
                        </a:rPr>
                        <a:t>0,96</a:t>
                      </a:r>
                      <a:endParaRPr lang="de-DE" altLang="en-US">
                        <a:latin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>
                          <a:latin typeface="Calibri" panose="020F0502020204030204" charset="0"/>
                        </a:rPr>
                        <a:t>0,98</a:t>
                      </a:r>
                      <a:endParaRPr lang="de-DE" altLang="en-US">
                        <a:latin typeface="Calibri" panose="020F0502020204030204" charset="0"/>
                      </a:endParaRPr>
                    </a:p>
                  </a:txBody>
                  <a:tcPr/>
                </a:tc>
              </a:tr>
              <a:tr h="640080"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>
                          <a:latin typeface="Calibri" panose="020F0502020204030204" charset="0"/>
                        </a:rPr>
                        <a:t>6</a:t>
                      </a:r>
                      <a:endParaRPr lang="de-DE" altLang="en-US">
                        <a:latin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>
                          <a:latin typeface="Calibri" panose="020F0502020204030204" charset="0"/>
                        </a:rPr>
                        <a:t>50</a:t>
                      </a:r>
                      <a:endParaRPr lang="de-DE" altLang="en-US">
                        <a:latin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>
                          <a:latin typeface="Calibri" panose="020F0502020204030204" charset="0"/>
                        </a:rPr>
                        <a:t>16</a:t>
                      </a:r>
                      <a:endParaRPr lang="de-DE" altLang="en-US">
                        <a:latin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 sz="1800">
                          <a:latin typeface="Calibri" panose="020F0502020204030204" charset="0"/>
                          <a:sym typeface="+mn-ea"/>
                        </a:rPr>
                        <a:t>1e-3</a:t>
                      </a:r>
                      <a:endParaRPr lang="de-DE" altLang="en-US" sz="1800">
                        <a:latin typeface="Calibri" panose="020F0502020204030204" charset="0"/>
                      </a:endParaRPr>
                    </a:p>
                    <a:p>
                      <a:pPr>
                        <a:buNone/>
                      </a:pPr>
                      <a:endParaRPr lang="de-DE" altLang="en-US">
                        <a:latin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>
                          <a:latin typeface="Calibri" panose="020F0502020204030204" charset="0"/>
                        </a:rPr>
                        <a:t>0,978</a:t>
                      </a:r>
                      <a:endParaRPr lang="de-DE" altLang="en-US">
                        <a:latin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>
                          <a:latin typeface="Calibri" panose="020F0502020204030204" charset="0"/>
                        </a:rPr>
                        <a:t>0,98</a:t>
                      </a:r>
                      <a:endParaRPr lang="de-DE" altLang="en-US">
                        <a:latin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>
                          <a:latin typeface="Calibri" panose="020F0502020204030204" charset="0"/>
                        </a:rPr>
                        <a:t>0,96</a:t>
                      </a:r>
                      <a:endParaRPr lang="de-DE" altLang="en-US">
                        <a:latin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>
                          <a:latin typeface="Calibri" panose="020F0502020204030204" charset="0"/>
                        </a:rPr>
                        <a:t>0,97</a:t>
                      </a:r>
                      <a:endParaRPr lang="de-DE" altLang="en-US">
                        <a:latin typeface="Calibri" panose="020F0502020204030204" charset="0"/>
                      </a:endParaRPr>
                    </a:p>
                  </a:txBody>
                  <a:tcPr/>
                </a:tc>
              </a:tr>
              <a:tr h="455930"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 b="1">
                          <a:latin typeface="Calibri" panose="020F0502020204030204" charset="0"/>
                        </a:rPr>
                        <a:t>7</a:t>
                      </a:r>
                      <a:endParaRPr lang="de-DE" altLang="en-US" b="1">
                        <a:latin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 b="1">
                          <a:latin typeface="Calibri" panose="020F0502020204030204" charset="0"/>
                        </a:rPr>
                        <a:t>10</a:t>
                      </a:r>
                      <a:endParaRPr lang="de-DE" altLang="en-US" b="1">
                        <a:latin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 b="1">
                          <a:latin typeface="Calibri" panose="020F0502020204030204" charset="0"/>
                        </a:rPr>
                        <a:t>32</a:t>
                      </a:r>
                      <a:endParaRPr lang="de-DE" altLang="en-US" b="1">
                        <a:latin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 b="1">
                          <a:latin typeface="Calibri" panose="020F0502020204030204" charset="0"/>
                        </a:rPr>
                        <a:t>3e-4</a:t>
                      </a:r>
                      <a:endParaRPr lang="de-DE" altLang="en-US" b="1">
                        <a:latin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 b="1">
                          <a:latin typeface="Calibri" panose="020F0502020204030204" charset="0"/>
                        </a:rPr>
                        <a:t>0,986</a:t>
                      </a:r>
                      <a:endParaRPr lang="de-DE" altLang="en-US" b="1">
                        <a:latin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 b="1">
                          <a:latin typeface="Calibri" panose="020F0502020204030204" charset="0"/>
                        </a:rPr>
                        <a:t>0,99</a:t>
                      </a:r>
                      <a:endParaRPr lang="de-DE" altLang="en-US" b="1">
                        <a:latin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 b="1">
                          <a:latin typeface="Calibri" panose="020F0502020204030204" charset="0"/>
                        </a:rPr>
                        <a:t>0,96</a:t>
                      </a:r>
                      <a:endParaRPr lang="de-DE" altLang="en-US" b="1">
                        <a:latin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 b="1">
                          <a:latin typeface="Calibri" panose="020F0502020204030204" charset="0"/>
                        </a:rPr>
                        <a:t>0,98</a:t>
                      </a:r>
                      <a:endParaRPr lang="de-DE" altLang="en-US" b="1">
                        <a:latin typeface="Calibri" panose="020F0502020204030204" charset="0"/>
                      </a:endParaRPr>
                    </a:p>
                  </a:txBody>
                  <a:tcPr/>
                </a:tc>
              </a:tr>
              <a:tr h="455930"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>
                          <a:latin typeface="Calibri" panose="020F0502020204030204" charset="0"/>
                        </a:rPr>
                        <a:t>8</a:t>
                      </a:r>
                      <a:endParaRPr lang="de-DE" altLang="en-US">
                        <a:latin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>
                          <a:latin typeface="Calibri" panose="020F0502020204030204" charset="0"/>
                        </a:rPr>
                        <a:t>20</a:t>
                      </a:r>
                      <a:endParaRPr lang="de-DE" altLang="en-US">
                        <a:latin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>
                          <a:latin typeface="Calibri" panose="020F0502020204030204" charset="0"/>
                        </a:rPr>
                        <a:t>32</a:t>
                      </a:r>
                      <a:endParaRPr lang="de-DE" altLang="en-US">
                        <a:latin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>
                          <a:latin typeface="Calibri" panose="020F0502020204030204" charset="0"/>
                        </a:rPr>
                        <a:t>3e-4</a:t>
                      </a:r>
                      <a:endParaRPr lang="de-DE" altLang="en-US">
                        <a:latin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>
                          <a:latin typeface="Calibri" panose="020F0502020204030204" charset="0"/>
                        </a:rPr>
                        <a:t>0,982</a:t>
                      </a:r>
                      <a:endParaRPr lang="de-DE" altLang="en-US">
                        <a:latin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>
                          <a:latin typeface="Calibri" panose="020F0502020204030204" charset="0"/>
                        </a:rPr>
                        <a:t>0,98</a:t>
                      </a:r>
                      <a:endParaRPr lang="de-DE" altLang="en-US">
                        <a:latin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>
                          <a:latin typeface="Calibri" panose="020F0502020204030204" charset="0"/>
                        </a:rPr>
                        <a:t>0,96</a:t>
                      </a:r>
                      <a:endParaRPr lang="de-DE" altLang="en-US">
                        <a:latin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>
                          <a:latin typeface="Calibri" panose="020F0502020204030204" charset="0"/>
                        </a:rPr>
                        <a:t>0,98</a:t>
                      </a:r>
                      <a:endParaRPr lang="de-DE" altLang="en-US">
                        <a:latin typeface="Calibri" panose="020F0502020204030204" charset="0"/>
                      </a:endParaRPr>
                    </a:p>
                  </a:txBody>
                  <a:tcPr/>
                </a:tc>
              </a:tr>
              <a:tr h="455930"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>
                          <a:latin typeface="Calibri" panose="020F0502020204030204" charset="0"/>
                        </a:rPr>
                        <a:t>9</a:t>
                      </a:r>
                      <a:endParaRPr lang="de-DE" altLang="en-US">
                        <a:latin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>
                          <a:latin typeface="Calibri" panose="020F0502020204030204" charset="0"/>
                        </a:rPr>
                        <a:t>50</a:t>
                      </a:r>
                      <a:endParaRPr lang="de-DE" altLang="en-US">
                        <a:latin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>
                          <a:latin typeface="Calibri" panose="020F0502020204030204" charset="0"/>
                        </a:rPr>
                        <a:t>32</a:t>
                      </a:r>
                      <a:endParaRPr lang="de-DE" altLang="en-US">
                        <a:latin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 sz="1800">
                          <a:latin typeface="Calibri" panose="020F0502020204030204" charset="0"/>
                          <a:sym typeface="+mn-ea"/>
                        </a:rPr>
                        <a:t>3e-4</a:t>
                      </a:r>
                      <a:endParaRPr lang="de-DE" altLang="en-US" sz="1800">
                        <a:latin typeface="Calibri" panose="020F0502020204030204" charset="0"/>
                      </a:endParaRPr>
                    </a:p>
                    <a:p>
                      <a:pPr>
                        <a:buNone/>
                      </a:pPr>
                      <a:endParaRPr lang="de-DE" altLang="en-US">
                        <a:latin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>
                          <a:latin typeface="Calibri" panose="020F0502020204030204" charset="0"/>
                        </a:rPr>
                        <a:t>0,985</a:t>
                      </a:r>
                      <a:endParaRPr lang="de-DE" altLang="en-US">
                        <a:latin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>
                          <a:latin typeface="Calibri" panose="020F0502020204030204" charset="0"/>
                        </a:rPr>
                        <a:t>0,98</a:t>
                      </a:r>
                      <a:endParaRPr lang="de-DE" altLang="en-US">
                        <a:latin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>
                          <a:latin typeface="Calibri" panose="020F0502020204030204" charset="0"/>
                        </a:rPr>
                        <a:t>0,97</a:t>
                      </a:r>
                      <a:endParaRPr lang="de-DE" altLang="en-US">
                        <a:latin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>
                          <a:latin typeface="Calibri" panose="020F0502020204030204" charset="0"/>
                        </a:rPr>
                        <a:t>0,98</a:t>
                      </a:r>
                      <a:endParaRPr lang="de-DE" altLang="en-US">
                        <a:latin typeface="Calibri" panose="020F050202020403020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de-DE" altLang="en-US">
                <a:latin typeface="Calibri" panose="020F0502020204030204" charset="0"/>
              </a:rPr>
              <a:t>          ViT                      vs               YOLO</a:t>
            </a:r>
            <a:endParaRPr lang="de-DE" altLang="en-US">
              <a:latin typeface="Calibri" panose="020F0502020204030204" charset="0"/>
            </a:endParaRPr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14985" y="1307465"/>
            <a:ext cx="5275580" cy="29260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4130" y="1307465"/>
            <a:ext cx="5298440" cy="2928620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294640" y="4389120"/>
            <a:ext cx="5668645" cy="259778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/>
              <a:t>highly stable results, with overall accuracy consistently around 0.98.</a:t>
            </a:r>
            <a:endParaRPr lang="en-US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altLang="en-US">
                <a:latin typeface="Calibri" panose="020F0502020204030204" charset="0"/>
              </a:rPr>
              <a:t>strong </a:t>
            </a:r>
            <a:r>
              <a:rPr lang="en-US" altLang="en-US"/>
              <a:t>generalization and minimal sensitivity to hyperparameter changes</a:t>
            </a:r>
            <a:endParaRPr lang="en-US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7" name="Text Box 6"/>
          <p:cNvSpPr txBox="1"/>
          <p:nvPr/>
        </p:nvSpPr>
        <p:spPr>
          <a:xfrm>
            <a:off x="6162675" y="4389120"/>
            <a:ext cx="519112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/>
              <a:t>Although YOLO is primarily an object detection architecture, it also achieved strong classification results when fine-tuned in a multi-class setting.</a:t>
            </a:r>
            <a:endParaRPr lang="en-US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en-US">
              <a:latin typeface="Calibri" panose="020F0502020204030204" charset="0"/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294640" y="5740400"/>
            <a:ext cx="1137793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/>
              <a:t>Both models reach excellent performance overall, with extremely high classification accuracy across all three</a:t>
            </a:r>
            <a:r>
              <a:rPr lang="de-DE" altLang="en-US">
                <a:latin typeface="Calibri" panose="020F0502020204030204" charset="0"/>
              </a:rPr>
              <a:t> classes.</a:t>
            </a:r>
            <a:endParaRPr lang="de-DE" altLang="en-US">
              <a:latin typeface="Calibri" panose="020F050202020403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altLang="en-US">
              <a:latin typeface="Calibri" panose="020F0502020204030204" charset="0"/>
              <a:sym typeface="+mn-e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de-DE" altLang="en-US" sz="2800" b="1">
                <a:latin typeface="Calibri" panose="020F0502020204030204" charset="0"/>
              </a:rPr>
              <a:t>Misclassified samples from Vision Transformer</a:t>
            </a:r>
            <a:endParaRPr lang="de-DE" altLang="en-US" sz="2800" b="1">
              <a:latin typeface="Calibri" panose="020F050202020403020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30960"/>
            <a:ext cx="10515600" cy="4351338"/>
          </a:xfrm>
        </p:spPr>
        <p:txBody>
          <a:bodyPr/>
          <a:p>
            <a:r>
              <a:rPr lang="de-DE" altLang="en-US" sz="2000">
                <a:latin typeface="Calibri" panose="020F0502020204030204" charset="0"/>
              </a:rPr>
              <a:t>epochs: 20, batch size: 32, lr0: 1e-3  (one of the best performing configurations)</a:t>
            </a:r>
            <a:endParaRPr lang="de-DE" altLang="en-US" sz="2000">
              <a:latin typeface="Calibri" panose="020F0502020204030204" charset="0"/>
            </a:endParaRPr>
          </a:p>
          <a:p>
            <a:endParaRPr lang="de-DE" altLang="en-US" sz="2000">
              <a:latin typeface="Calibri" panose="020F0502020204030204" charset="0"/>
            </a:endParaRPr>
          </a:p>
        </p:txBody>
      </p:sp>
      <p:pic>
        <p:nvPicPr>
          <p:cNvPr id="4" name="Picture 3"/>
          <p:cNvPicPr/>
          <p:nvPr/>
        </p:nvPicPr>
        <p:blipFill>
          <a:blip r:embed="rId1"/>
          <a:stretch>
            <a:fillRect/>
          </a:stretch>
        </p:blipFill>
        <p:spPr>
          <a:xfrm>
            <a:off x="1045591" y="1830070"/>
            <a:ext cx="5230368" cy="416052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4995" y="1891030"/>
            <a:ext cx="4351020" cy="18059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16865"/>
            <a:ext cx="10515600" cy="822325"/>
          </a:xfrm>
        </p:spPr>
        <p:txBody>
          <a:bodyPr/>
          <a:p>
            <a:r>
              <a:rPr lang="de-DE" altLang="en-US">
                <a:latin typeface="Calibri" panose="020F0502020204030204" charset="0"/>
              </a:rPr>
              <a:t>ViT</a:t>
            </a:r>
            <a:endParaRPr lang="de-DE" altLang="en-US">
              <a:latin typeface="Calibri" panose="020F0502020204030204" charset="0"/>
            </a:endParaRPr>
          </a:p>
        </p:txBody>
      </p:sp>
      <p:graphicFrame>
        <p:nvGraphicFramePr>
          <p:cNvPr id="4" name="Content Placeholder 3"/>
          <p:cNvGraphicFramePr/>
          <p:nvPr>
            <p:ph idx="1"/>
          </p:nvPr>
        </p:nvGraphicFramePr>
        <p:xfrm>
          <a:off x="838200" y="1597660"/>
          <a:ext cx="10515600" cy="167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3120"/>
                <a:gridCol w="2103120"/>
                <a:gridCol w="2321560"/>
                <a:gridCol w="1884680"/>
                <a:gridCol w="2103120"/>
              </a:tblGrid>
              <a:tr h="533400"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>
                          <a:solidFill>
                            <a:schemeClr val="tx1"/>
                          </a:solidFill>
                          <a:latin typeface="Calibri" panose="020F0502020204030204" charset="0"/>
                        </a:rPr>
                        <a:t>True Class</a:t>
                      </a:r>
                      <a:endParaRPr lang="de-DE" altLang="en-US">
                        <a:solidFill>
                          <a:schemeClr val="tx1"/>
                        </a:solidFill>
                        <a:latin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>
                          <a:solidFill>
                            <a:schemeClr val="tx1"/>
                          </a:solidFill>
                          <a:latin typeface="Calibri" panose="020F0502020204030204" charset="0"/>
                        </a:rPr>
                        <a:t>Predicted: healthy</a:t>
                      </a:r>
                      <a:endParaRPr lang="de-DE" altLang="en-US">
                        <a:solidFill>
                          <a:schemeClr val="tx1"/>
                        </a:solidFill>
                        <a:latin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>
                          <a:solidFill>
                            <a:schemeClr val="tx1"/>
                          </a:solidFill>
                          <a:latin typeface="Calibri" panose="020F0502020204030204" charset="0"/>
                        </a:rPr>
                        <a:t>Predicted: melanoma</a:t>
                      </a:r>
                      <a:endParaRPr lang="de-DE" altLang="en-US">
                        <a:solidFill>
                          <a:schemeClr val="tx1"/>
                        </a:solidFill>
                        <a:latin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>
                          <a:solidFill>
                            <a:schemeClr val="tx1"/>
                          </a:solidFill>
                          <a:latin typeface="Calibri" panose="020F0502020204030204" charset="0"/>
                        </a:rPr>
                        <a:t>Predicted: other</a:t>
                      </a:r>
                      <a:endParaRPr lang="de-DE" altLang="en-US">
                        <a:solidFill>
                          <a:schemeClr val="tx1"/>
                        </a:solidFill>
                        <a:latin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>
                          <a:solidFill>
                            <a:schemeClr val="tx1"/>
                          </a:solidFill>
                          <a:latin typeface="Calibri" panose="020F0502020204030204" charset="0"/>
                        </a:rPr>
                        <a:t>total</a:t>
                      </a:r>
                      <a:endParaRPr lang="de-DE" altLang="en-US">
                        <a:solidFill>
                          <a:schemeClr val="tx1"/>
                        </a:solidFill>
                        <a:latin typeface="Calibri" panose="020F0502020204030204" charset="0"/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>
                          <a:latin typeface="Calibri" panose="020F0502020204030204" charset="0"/>
                        </a:rPr>
                        <a:t>Healthy</a:t>
                      </a:r>
                      <a:endParaRPr lang="de-DE" altLang="en-US">
                        <a:latin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>
                          <a:latin typeface="Calibri" panose="020F0502020204030204" charset="0"/>
                        </a:rPr>
                        <a:t>358 (correct)</a:t>
                      </a:r>
                      <a:endParaRPr lang="de-DE" altLang="en-US">
                        <a:latin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>
                          <a:latin typeface="Calibri" panose="020F0502020204030204" charset="0"/>
                        </a:rPr>
                        <a:t>1 (false)</a:t>
                      </a:r>
                      <a:endParaRPr lang="de-DE" altLang="en-US">
                        <a:latin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>
                          <a:latin typeface="Calibri" panose="020F0502020204030204" charset="0"/>
                        </a:rPr>
                        <a:t>4 (false)</a:t>
                      </a:r>
                      <a:endParaRPr lang="de-DE" altLang="en-US">
                        <a:latin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>
                          <a:latin typeface="Calibri" panose="020F0502020204030204" charset="0"/>
                        </a:rPr>
                        <a:t>363</a:t>
                      </a:r>
                      <a:endParaRPr lang="de-DE" altLang="en-US">
                        <a:latin typeface="Calibri" panose="020F0502020204030204" charset="0"/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>
                          <a:latin typeface="Calibri" panose="020F0502020204030204" charset="0"/>
                        </a:rPr>
                        <a:t>Melanoma</a:t>
                      </a:r>
                      <a:endParaRPr lang="de-DE" altLang="en-US">
                        <a:latin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>
                          <a:latin typeface="Calibri" panose="020F0502020204030204" charset="0"/>
                        </a:rPr>
                        <a:t>3 (false)</a:t>
                      </a:r>
                      <a:endParaRPr lang="de-DE" altLang="en-US">
                        <a:latin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>
                          <a:latin typeface="Calibri" panose="020F0502020204030204" charset="0"/>
                        </a:rPr>
                        <a:t>138 (correct)</a:t>
                      </a:r>
                      <a:endParaRPr lang="de-DE" altLang="en-US">
                        <a:latin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>
                          <a:latin typeface="Calibri" panose="020F0502020204030204" charset="0"/>
                        </a:rPr>
                        <a:t>5 (false)</a:t>
                      </a:r>
                      <a:endParaRPr lang="de-DE" altLang="en-US">
                        <a:latin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>
                          <a:latin typeface="Calibri" panose="020F0502020204030204" charset="0"/>
                        </a:rPr>
                        <a:t>146</a:t>
                      </a:r>
                      <a:endParaRPr lang="de-DE" altLang="en-US">
                        <a:latin typeface="Calibri" panose="020F0502020204030204" charset="0"/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>
                          <a:latin typeface="Calibri" panose="020F0502020204030204" charset="0"/>
                        </a:rPr>
                        <a:t>Other</a:t>
                      </a:r>
                      <a:endParaRPr lang="de-DE" altLang="en-US">
                        <a:latin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>
                          <a:latin typeface="Calibri" panose="020F0502020204030204" charset="0"/>
                        </a:rPr>
                        <a:t>5 (false)</a:t>
                      </a:r>
                      <a:endParaRPr lang="de-DE" altLang="en-US">
                        <a:latin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>
                          <a:latin typeface="Calibri" panose="020F0502020204030204" charset="0"/>
                        </a:rPr>
                        <a:t>1 (false)</a:t>
                      </a:r>
                      <a:endParaRPr lang="de-DE" altLang="en-US">
                        <a:latin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>
                          <a:latin typeface="Calibri" panose="020F0502020204030204" charset="0"/>
                        </a:rPr>
                        <a:t>330 (correct)</a:t>
                      </a:r>
                      <a:endParaRPr lang="de-DE" altLang="en-US">
                        <a:latin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>
                          <a:latin typeface="Calibri" panose="020F0502020204030204" charset="0"/>
                        </a:rPr>
                        <a:t>336</a:t>
                      </a:r>
                      <a:endParaRPr lang="de-DE" altLang="en-US">
                        <a:latin typeface="Calibri" panose="020F050202020403020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 Box 4"/>
          <p:cNvSpPr txBox="1"/>
          <p:nvPr/>
        </p:nvSpPr>
        <p:spPr>
          <a:xfrm>
            <a:off x="863600" y="3623310"/>
            <a:ext cx="935037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de-DE" altLang="en-US" b="1">
                <a:latin typeface="Calibri" panose="020F0502020204030204" charset="0"/>
              </a:rPr>
              <a:t>Healthy:</a:t>
            </a:r>
            <a:r>
              <a:rPr lang="de-DE" altLang="en-US">
                <a:latin typeface="Calibri" panose="020F0502020204030204" charset="0"/>
              </a:rPr>
              <a:t> 358/363</a:t>
            </a:r>
            <a:endParaRPr lang="de-DE" altLang="en-US">
              <a:latin typeface="Calibri" panose="020F0502020204030204" charset="0"/>
            </a:endParaRPr>
          </a:p>
          <a:p>
            <a:r>
              <a:rPr lang="de-DE" altLang="en-US" b="1">
                <a:latin typeface="Calibri" panose="020F0502020204030204" charset="0"/>
              </a:rPr>
              <a:t>Melanoma:</a:t>
            </a:r>
            <a:r>
              <a:rPr lang="de-DE" altLang="en-US">
                <a:latin typeface="Calibri" panose="020F0502020204030204" charset="0"/>
              </a:rPr>
              <a:t> 138/146</a:t>
            </a:r>
            <a:endParaRPr lang="de-DE" altLang="en-US">
              <a:latin typeface="Calibri" panose="020F0502020204030204" charset="0"/>
            </a:endParaRPr>
          </a:p>
          <a:p>
            <a:r>
              <a:rPr lang="de-DE" altLang="en-US" b="1">
                <a:latin typeface="Calibri" panose="020F0502020204030204" charset="0"/>
              </a:rPr>
              <a:t>Other:</a:t>
            </a:r>
            <a:r>
              <a:rPr lang="de-DE" altLang="en-US">
                <a:latin typeface="Calibri" panose="020F0502020204030204" charset="0"/>
              </a:rPr>
              <a:t> 330/336</a:t>
            </a:r>
            <a:endParaRPr lang="de-DE" altLang="en-US">
              <a:latin typeface="Calibri" panose="020F0502020204030204" charset="0"/>
            </a:endParaRPr>
          </a:p>
          <a:p>
            <a:r>
              <a:rPr lang="de-DE" altLang="en-US" b="1">
                <a:latin typeface="Calibri" panose="020F0502020204030204" charset="0"/>
              </a:rPr>
              <a:t>Total errors:</a:t>
            </a:r>
            <a:r>
              <a:rPr lang="de-DE" altLang="en-US">
                <a:latin typeface="Calibri" panose="020F0502020204030204" charset="0"/>
              </a:rPr>
              <a:t> 19</a:t>
            </a:r>
            <a:endParaRPr lang="de-DE" altLang="en-US">
              <a:latin typeface="Calibri" panose="020F050202020403020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de-DE" altLang="en-US">
                <a:latin typeface="Calibri" panose="020F0502020204030204" charset="0"/>
              </a:rPr>
              <a:t>True: healthy, Predicted: other</a:t>
            </a:r>
            <a:endParaRPr lang="de-DE" altLang="en-US">
              <a:latin typeface="Calibri" panose="020F050202020403020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81050" y="4270375"/>
            <a:ext cx="10515600" cy="4351338"/>
          </a:xfrm>
        </p:spPr>
        <p:txBody>
          <a:bodyPr/>
          <a:p>
            <a:r>
              <a:rPr lang="en-US" altLang="en-US"/>
              <a:t>The misclassification appears to be </a:t>
            </a:r>
            <a:r>
              <a:rPr lang="de-DE" altLang="en-US">
                <a:latin typeface="Calibri" panose="020F0502020204030204" charset="0"/>
              </a:rPr>
              <a:t>due to</a:t>
            </a:r>
            <a:r>
              <a:rPr lang="en-US" altLang="en-US"/>
              <a:t> low-level visual features such as mild discoloration, uneven lighting, or texture variations</a:t>
            </a:r>
            <a:endParaRPr lang="en-US" altLang="en-US"/>
          </a:p>
        </p:txBody>
      </p:sp>
      <p:pic>
        <p:nvPicPr>
          <p:cNvPr id="4" name="Picture 3" descr="00137_true-healthy_pred-other (1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37260" y="1825625"/>
            <a:ext cx="2133600" cy="2133600"/>
          </a:xfrm>
          <a:prstGeom prst="rect">
            <a:avLst/>
          </a:prstGeom>
        </p:spPr>
      </p:pic>
      <p:pic>
        <p:nvPicPr>
          <p:cNvPr id="5" name="Picture 4" descr="00323_true-healthy_pred-other (1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9645" y="1825625"/>
            <a:ext cx="2133600" cy="2133600"/>
          </a:xfrm>
          <a:prstGeom prst="rect">
            <a:avLst/>
          </a:prstGeom>
        </p:spPr>
      </p:pic>
      <p:pic>
        <p:nvPicPr>
          <p:cNvPr id="6" name="Picture 5" descr="00361_true-healthy_pred-other (1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4745" y="1825625"/>
            <a:ext cx="2133600" cy="2133600"/>
          </a:xfrm>
          <a:prstGeom prst="rect">
            <a:avLst/>
          </a:prstGeom>
        </p:spPr>
      </p:pic>
      <p:pic>
        <p:nvPicPr>
          <p:cNvPr id="7" name="Picture 6" descr="00362_true-healthy_pred-other (1)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19845" y="1825625"/>
            <a:ext cx="2133600" cy="21336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de-DE" altLang="en-US">
                <a:latin typeface="Calibri" panose="020F0502020204030204" charset="0"/>
              </a:rPr>
              <a:t>True: healthy, Predicted: melanoma</a:t>
            </a:r>
            <a:endParaRPr lang="de-DE" altLang="en-US">
              <a:latin typeface="Calibri" panose="020F050202020403020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349115"/>
            <a:ext cx="10515600" cy="4351338"/>
          </a:xfrm>
        </p:spPr>
        <p:txBody>
          <a:bodyPr/>
          <a:p>
            <a:r>
              <a:rPr lang="en-US" altLang="en-US"/>
              <a:t>This healthy sample was misclassified as melanoma, likely due to subtle linear discoloration</a:t>
            </a:r>
            <a:endParaRPr lang="en-US" altLang="en-US"/>
          </a:p>
        </p:txBody>
      </p:sp>
      <p:pic>
        <p:nvPicPr>
          <p:cNvPr id="5" name="Picture 4" descr="00359_true-healthy_pred-melanoma (1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29200" y="1953260"/>
            <a:ext cx="2133600" cy="21336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de-DE" altLang="en-US">
                <a:latin typeface="Calibri" panose="020F0502020204030204" charset="0"/>
              </a:rPr>
              <a:t>True: melanoma, Predicted: other</a:t>
            </a:r>
            <a:endParaRPr lang="de-DE" altLang="en-US">
              <a:latin typeface="Calibri" panose="020F050202020403020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63595" y="4150360"/>
            <a:ext cx="8363585" cy="4351655"/>
          </a:xfrm>
        </p:spPr>
        <p:txBody>
          <a:bodyPr/>
          <a:p>
            <a:r>
              <a:rPr lang="en-US" altLang="en-US" sz="2000"/>
              <a:t>The misclassification </a:t>
            </a:r>
            <a:r>
              <a:rPr lang="de-DE" altLang="en-US" sz="2000">
                <a:latin typeface="Calibri" panose="020F0502020204030204" charset="0"/>
              </a:rPr>
              <a:t>is mainly due to </a:t>
            </a:r>
            <a:r>
              <a:rPr lang="en-US" altLang="en-US" sz="2000"/>
              <a:t>overlapping visual features between melanoma and other nail diseases, such as irregular texture or non-uniform pigmentation, which can reduce class separability.</a:t>
            </a:r>
            <a:endParaRPr lang="en-US" altLang="en-US" sz="2000"/>
          </a:p>
        </p:txBody>
      </p:sp>
      <p:pic>
        <p:nvPicPr>
          <p:cNvPr id="4" name="Picture 3" descr="00367_true-melanoma_pred-other (1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1557655"/>
            <a:ext cx="2133600" cy="2133600"/>
          </a:xfrm>
          <a:prstGeom prst="rect">
            <a:avLst/>
          </a:prstGeom>
        </p:spPr>
      </p:pic>
      <p:pic>
        <p:nvPicPr>
          <p:cNvPr id="5" name="Picture 4" descr="00374_true-melanoma_pred-other (1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3595" y="1557655"/>
            <a:ext cx="2133600" cy="2133600"/>
          </a:xfrm>
          <a:prstGeom prst="rect">
            <a:avLst/>
          </a:prstGeom>
        </p:spPr>
      </p:pic>
      <p:pic>
        <p:nvPicPr>
          <p:cNvPr id="6" name="Picture 5" descr="00383_true-melanoma_pred-other (1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8990" y="1557655"/>
            <a:ext cx="2133600" cy="2133600"/>
          </a:xfrm>
          <a:prstGeom prst="rect">
            <a:avLst/>
          </a:prstGeom>
        </p:spPr>
      </p:pic>
      <p:pic>
        <p:nvPicPr>
          <p:cNvPr id="7" name="Picture 6" descr="00405_true-melanoma_pred-other (2)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0585" y="1557655"/>
            <a:ext cx="2133600" cy="2133600"/>
          </a:xfrm>
          <a:prstGeom prst="rect">
            <a:avLst/>
          </a:prstGeom>
        </p:spPr>
      </p:pic>
      <p:pic>
        <p:nvPicPr>
          <p:cNvPr id="9" name="Picture 8" descr="00479_true-melanoma_pred-other (1)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4150360"/>
            <a:ext cx="2133600" cy="213360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TABLE_ENDDRAG_ORIGIN_RECT" val="828*287"/>
  <p:tag name="TABLE_ENDDRAG_RECT" val="26*114*828*287"/>
</p:tagLst>
</file>

<file path=ppt/tags/tag2.xml><?xml version="1.0" encoding="utf-8"?>
<p:tagLst xmlns:p="http://schemas.openxmlformats.org/presentationml/2006/main">
  <p:tag name="TABLE_ENDDRAG_ORIGIN_RECT" val="828*287"/>
  <p:tag name="TABLE_ENDDRAG_RECT" val="26*114*828*287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5004</Words>
  <Application>WPS Presentation</Application>
  <PresentationFormat>Widescreen</PresentationFormat>
  <Paragraphs>534</Paragraphs>
  <Slides>30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38" baseType="lpstr">
      <vt:lpstr>Arial</vt:lpstr>
      <vt:lpstr>SimSun</vt:lpstr>
      <vt:lpstr>Wingdings</vt:lpstr>
      <vt:lpstr>Calibri</vt:lpstr>
      <vt:lpstr>Microsoft YaHei</vt:lpstr>
      <vt:lpstr>Arial Unicode MS</vt:lpstr>
      <vt:lpstr>Calibri Light</vt:lpstr>
      <vt:lpstr>Office Theme</vt:lpstr>
      <vt:lpstr>Nail Melanoma Project</vt:lpstr>
      <vt:lpstr>Vision Transformer Fine-Tuning Results (Multi Class)</vt:lpstr>
      <vt:lpstr>YOLO Fine Tuning Results (Multi Class)</vt:lpstr>
      <vt:lpstr>          ViT                      vs               YOLO</vt:lpstr>
      <vt:lpstr>Misclassified samples from Vision Transformer</vt:lpstr>
      <vt:lpstr>ViT</vt:lpstr>
      <vt:lpstr>True: healthy, Predicted: other</vt:lpstr>
      <vt:lpstr>True: healthy, Predicted: melanoma</vt:lpstr>
      <vt:lpstr>True: melanoma, Predicted: other</vt:lpstr>
      <vt:lpstr>True: melanoma, Predicted: healthy</vt:lpstr>
      <vt:lpstr>True: other, Predicted: melanoma</vt:lpstr>
      <vt:lpstr>True: other, Predicted: healthy</vt:lpstr>
      <vt:lpstr>Misclassified samples from YOLO</vt:lpstr>
      <vt:lpstr>YOLOv8</vt:lpstr>
      <vt:lpstr>True: melanoma, Predicted: other</vt:lpstr>
      <vt:lpstr>True: melanoma, Predicted: healthy</vt:lpstr>
      <vt:lpstr>True: other, Predicted: melanoma</vt:lpstr>
      <vt:lpstr>True: other, Predicted: healthy</vt:lpstr>
      <vt:lpstr>Samples, which are misclassified by both models</vt:lpstr>
      <vt:lpstr>Step 8 (optional). Integration of Explainable AI </vt:lpstr>
      <vt:lpstr>XAI: heatmaps from ViT-B/16</vt:lpstr>
      <vt:lpstr>XAI: Heatmaps from YOLOv8</vt:lpstr>
      <vt:lpstr>Comparison</vt:lpstr>
      <vt:lpstr>XAI: heatmaps from ViT-B/16</vt:lpstr>
      <vt:lpstr>XAI: Heatmaps from YOLOv8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WPS Presentation</dc:title>
  <dc:creator>Ayca Öztürk</dc:creator>
  <cp:lastModifiedBy>Ayca Öztürk</cp:lastModifiedBy>
  <cp:revision>13</cp:revision>
  <dcterms:created xsi:type="dcterms:W3CDTF">2025-07-23T00:59:00Z</dcterms:created>
  <dcterms:modified xsi:type="dcterms:W3CDTF">2025-12-23T14:05:43Z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53D98EA922644B478A13410A32A3BB50_13</vt:lpwstr>
  </property>
  <property fmtid="{D5CDD505-2E9C-101B-9397-08002B2CF9AE}" pid="3" name="KSOProductBuildVer">
    <vt:lpwstr>1033-12.2.0.23131</vt:lpwstr>
  </property>
</Properties>
</file>